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47"/>
  </p:notesMasterIdLst>
  <p:sldIdLst>
    <p:sldId id="256" r:id="rId5"/>
    <p:sldId id="612" r:id="rId6"/>
    <p:sldId id="1423" r:id="rId7"/>
    <p:sldId id="1424" r:id="rId8"/>
    <p:sldId id="1427" r:id="rId9"/>
    <p:sldId id="1429" r:id="rId10"/>
    <p:sldId id="1431" r:id="rId11"/>
    <p:sldId id="1432" r:id="rId12"/>
    <p:sldId id="1433" r:id="rId13"/>
    <p:sldId id="1434" r:id="rId14"/>
    <p:sldId id="1435" r:id="rId15"/>
    <p:sldId id="1436" r:id="rId16"/>
    <p:sldId id="1437" r:id="rId17"/>
    <p:sldId id="1389" r:id="rId18"/>
    <p:sldId id="1397" r:id="rId19"/>
    <p:sldId id="1396" r:id="rId20"/>
    <p:sldId id="1391" r:id="rId21"/>
    <p:sldId id="1398" r:id="rId22"/>
    <p:sldId id="1399" r:id="rId23"/>
    <p:sldId id="1392" r:id="rId24"/>
    <p:sldId id="1400" r:id="rId25"/>
    <p:sldId id="1393" r:id="rId26"/>
    <p:sldId id="1401" r:id="rId27"/>
    <p:sldId id="1402" r:id="rId28"/>
    <p:sldId id="1394" r:id="rId29"/>
    <p:sldId id="1404" r:id="rId30"/>
    <p:sldId id="1406" r:id="rId31"/>
    <p:sldId id="1405" r:id="rId32"/>
    <p:sldId id="1407" r:id="rId33"/>
    <p:sldId id="1403" r:id="rId34"/>
    <p:sldId id="1409" r:id="rId35"/>
    <p:sldId id="1395" r:id="rId36"/>
    <p:sldId id="1411" r:id="rId37"/>
    <p:sldId id="1412" r:id="rId38"/>
    <p:sldId id="1413" r:id="rId39"/>
    <p:sldId id="1414" r:id="rId40"/>
    <p:sldId id="1438" r:id="rId41"/>
    <p:sldId id="1439" r:id="rId42"/>
    <p:sldId id="1440" r:id="rId43"/>
    <p:sldId id="1441" r:id="rId44"/>
    <p:sldId id="1442" r:id="rId45"/>
    <p:sldId id="1360" r:id="rId46"/>
  </p:sldIdLst>
  <p:sldSz cx="12192000" cy="6858000"/>
  <p:notesSz cx="6858000" cy="9144000"/>
  <p:embeddedFontLst>
    <p:embeddedFont>
      <p:font typeface="KoPubWorld돋움체 Medium" panose="020B0600000101010101" charset="-127"/>
      <p:regular r:id="rId48"/>
    </p:embeddedFont>
    <p:embeddedFont>
      <p:font typeface="KoPubWorld돋움체_Pro Medium" panose="020B0600000101010101" charset="-127"/>
      <p:regular r:id="rId49"/>
    </p:embeddedFont>
    <p:embeddedFont>
      <p:font typeface="Cambria Math" panose="02040503050406030204" pitchFamily="18" charset="0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맑은 고딕 Semilight" panose="020B0502040204020203" pitchFamily="50" charset="-127"/>
      <p:regular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F4F2D90-61FF-4E58-9DB6-C2284E4373D0}">
          <p14:sldIdLst/>
        </p14:section>
        <p14:section name="제목 없는 구역" id="{BB4303DB-808B-4A4B-A640-FDAE95405F7F}">
          <p14:sldIdLst>
            <p14:sldId id="256"/>
            <p14:sldId id="612"/>
            <p14:sldId id="1423"/>
            <p14:sldId id="1424"/>
            <p14:sldId id="1427"/>
            <p14:sldId id="1429"/>
            <p14:sldId id="1431"/>
            <p14:sldId id="1432"/>
            <p14:sldId id="1433"/>
            <p14:sldId id="1434"/>
            <p14:sldId id="1435"/>
            <p14:sldId id="1436"/>
            <p14:sldId id="1437"/>
            <p14:sldId id="1389"/>
            <p14:sldId id="1397"/>
            <p14:sldId id="1396"/>
            <p14:sldId id="1391"/>
            <p14:sldId id="1398"/>
            <p14:sldId id="1399"/>
            <p14:sldId id="1392"/>
            <p14:sldId id="1400"/>
            <p14:sldId id="1393"/>
            <p14:sldId id="1401"/>
            <p14:sldId id="1402"/>
            <p14:sldId id="1394"/>
            <p14:sldId id="1404"/>
            <p14:sldId id="1406"/>
            <p14:sldId id="1405"/>
            <p14:sldId id="1407"/>
            <p14:sldId id="1403"/>
            <p14:sldId id="1409"/>
            <p14:sldId id="1395"/>
            <p14:sldId id="1411"/>
            <p14:sldId id="1412"/>
            <p14:sldId id="1413"/>
            <p14:sldId id="1414"/>
            <p14:sldId id="1438"/>
            <p14:sldId id="1439"/>
            <p14:sldId id="1440"/>
            <p14:sldId id="1441"/>
            <p14:sldId id="1442"/>
            <p14:sldId id="1360"/>
          </p14:sldIdLst>
        </p14:section>
        <p14:section name="Appendix" id="{8DF5A55A-9D33-4CEE-8A5C-D363170338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훈[ 대학원석·박사통합과정재학 / 산업경영공학과 ]" initials="김대/산]" lastIdx="1" clrIdx="0">
    <p:extLst>
      <p:ext uri="{19B8F6BF-5375-455C-9EA6-DF929625EA0E}">
        <p15:presenceInfo xmlns:p15="http://schemas.microsoft.com/office/powerpoint/2012/main" userId="S::jhoon0418@korea.edu::8aca40e1-6f41-4770-b871-c275a1e8bb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FF"/>
    <a:srgbClr val="AA83C7"/>
    <a:srgbClr val="FFCC33"/>
    <a:srgbClr val="B2DE84"/>
    <a:srgbClr val="4EB9E3"/>
    <a:srgbClr val="5555FA"/>
    <a:srgbClr val="EF904F"/>
    <a:srgbClr val="E6E8EA"/>
    <a:srgbClr val="D0CECE"/>
    <a:srgbClr val="E5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 autoAdjust="0"/>
    <p:restoredTop sz="95110" autoAdjust="0"/>
  </p:normalViewPr>
  <p:slideViewPr>
    <p:cSldViewPr snapToGrid="0">
      <p:cViewPr>
        <p:scale>
          <a:sx n="75" d="100"/>
          <a:sy n="75" d="100"/>
        </p:scale>
        <p:origin x="1560" y="6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497FA-F314-404A-92C9-B3F8DBE0A9E2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6DA3E-51E7-49C6-B28F-6AC0182E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6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D47A8-299C-4504-B245-BA8DE7599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91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62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1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Permutation</a:t>
            </a:r>
            <a:r>
              <a:rPr lang="ko-KR" altLang="en-US" dirty="0"/>
              <a:t>을</a:t>
            </a:r>
            <a:r>
              <a:rPr lang="en-US" altLang="ko-KR" dirty="0"/>
              <a:t> table </a:t>
            </a:r>
            <a:r>
              <a:rPr lang="ko-KR" altLang="en-US" dirty="0"/>
              <a:t>그려서 판서로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04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Permutation</a:t>
            </a:r>
            <a:r>
              <a:rPr lang="ko-KR" altLang="en-US" dirty="0"/>
              <a:t>을</a:t>
            </a:r>
            <a:r>
              <a:rPr lang="en-US" altLang="ko-KR" dirty="0"/>
              <a:t> table </a:t>
            </a:r>
            <a:r>
              <a:rPr lang="ko-KR" altLang="en-US" dirty="0"/>
              <a:t>그려서 판서로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7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83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93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193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818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22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92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68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52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9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633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47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72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153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91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5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742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809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380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1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96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338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916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378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506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6892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0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66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6945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4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365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72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44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9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82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C5A3-A2A4-46A7-B2DD-93F9D2E8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4BCD3D-3B9A-470D-9583-E25EA0886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FEE75-B2A5-4D71-9814-24A6921D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25B5-DEC8-4895-8297-F12A0197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9B74-99B5-473C-B18E-BED04C6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AAD2A-347C-461C-9F1A-2149F4FF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F4873-D11E-4B48-BD54-DB0121C54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0192B-5D38-47C3-A5D3-DA2E6643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6C515-D2BE-4D63-B4E4-3CD4A2E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34A6-5990-4647-8064-A3E364B1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84A19-4D6A-4BCC-B6AC-A2F136E7F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A24CE-C383-4AE3-BE1C-9ACC5EC0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DF2D4-F34E-46E4-B4BA-778E10C9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8FEE9-876B-4356-9ACC-E4BCB8B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21FD3-D506-4053-A061-7F3C25B9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50372" y="6484928"/>
            <a:ext cx="11724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646394" y="350842"/>
            <a:ext cx="6950528" cy="56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 spc="-15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332A3-0457-411E-825F-2C96CD91AAAB}"/>
              </a:ext>
            </a:extLst>
          </p:cNvPr>
          <p:cNvSpPr/>
          <p:nvPr userDrawn="1"/>
        </p:nvSpPr>
        <p:spPr>
          <a:xfrm>
            <a:off x="0" y="322856"/>
            <a:ext cx="646113" cy="488908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9479E-D4E2-4792-8BD3-5F41F475BA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768" y="914396"/>
            <a:ext cx="6950528" cy="297964"/>
          </a:xfrm>
        </p:spPr>
        <p:txBody>
          <a:bodyPr>
            <a:noAutofit/>
          </a:bodyPr>
          <a:lstStyle>
            <a:lvl1pPr>
              <a:buNone/>
              <a:defRPr sz="1800" spc="-15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24A4-F7C8-4720-B737-C96FDD9F66E2}"/>
              </a:ext>
            </a:extLst>
          </p:cNvPr>
          <p:cNvSpPr txBox="1"/>
          <p:nvPr userDrawn="1"/>
        </p:nvSpPr>
        <p:spPr>
          <a:xfrm>
            <a:off x="5636559" y="6559924"/>
            <a:ext cx="918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 </a:t>
            </a:r>
            <a:fld id="{BC833AE4-1F92-4280-9B4C-51AD9A92ED0F}" type="slidenum">
              <a:rPr lang="ko-KR" altLang="en-US" sz="130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pPr algn="ctr"/>
              <a:t>‹#›</a:t>
            </a:fld>
            <a:r>
              <a:rPr lang="ko-KR" altLang="en-US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</a:t>
            </a:r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</a:t>
            </a:r>
            <a:endParaRPr lang="ko-KR" altLang="en-US" sz="1300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9552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689862" y="1412776"/>
            <a:ext cx="10812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9862" y="3429000"/>
            <a:ext cx="10812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8577507" y="3429000"/>
            <a:ext cx="2924632" cy="0"/>
          </a:xfrm>
          <a:prstGeom prst="line">
            <a:avLst/>
          </a:prstGeom>
          <a:ln w="38100">
            <a:solidFill>
              <a:srgbClr val="8F2E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0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ltGray">
          <a:xfrm>
            <a:off x="0" y="2058194"/>
            <a:ext cx="12192001" cy="2741613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998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A868-22C8-46B2-8261-1AB5A96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B23D5-7920-413D-A24E-A4A9ABEB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D1BB9-E797-4451-8194-2A239B30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264BB-1379-4189-B940-E3AD653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02916-51E4-493C-9C76-02772955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1036-490B-4F0E-98E1-38F9FDD1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E1F40E-A0DF-42C5-A92E-D75E74D5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59A63-435D-4553-832C-32171ACE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1FE3-4612-4218-AAA1-EFADF6E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4679F-ED96-4A78-9B80-7160EC82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50BFF-9285-47DD-9A5B-EF4A433F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43E0-E159-44DA-B413-70D398AF3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EA8F2-E9E3-4A71-8F58-A7E1A48A0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3B81F-37FC-48F0-8C27-02995E06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C402C-1100-4720-B848-66EAABB4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BF5774-E86A-4700-8A52-A6E38B85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1429-0EBA-4B1C-A0AF-1C38436B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4E004-A294-4702-946E-A4D5898A3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8457-AF42-44F6-8E32-960B1F51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58478F-479A-499C-BA6C-FD561ACA1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F6A944-65FF-402C-95E7-F241B1025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4A484-9D39-4E2C-96AE-09175E0E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38483-221D-46B1-A0AA-E8FE4F98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C6F14B-8115-4E3E-ABF5-160127DB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E54E-1D43-4964-AB73-7C5A0AA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2AE4A-8145-4350-8A5D-BE6F11A4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45394-F5E9-4F3F-A6AA-2C9A71C4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111D-EF83-4554-AA8C-389ACB76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7D3DA0-3C24-4303-8D49-D471D74A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D5B314-D8EE-48AE-9F03-7ABDF1F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E5193-E5C5-4766-862F-5A5AFF9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82BBA-E567-4E6D-8F9B-C6A6EB47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F6DC6-8E6B-4C7F-AE21-95D5FB48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4EA96-0FE1-4F31-BA94-683290AF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E7CCA-AB8F-4B16-9F4E-010AE59D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45BE1-A7EE-4277-8B58-4906DBA4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AA085-4548-4729-A3F0-2636E0C2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2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9642-74CF-4A0D-A888-5671B7C5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FF9EAC-0AA3-4CAE-AE27-403D1F4D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A3B61B-38E0-413F-BF2F-7C80B1AA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A9A63-EA34-423B-8A58-EA399BE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615E5-7D70-436F-9217-F7063E47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8FC6B-C177-471A-9603-E276425D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437CE-196B-40D0-B813-69C64A5A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851BB-5AF4-4F81-8A63-90DBAF40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5D6F6-9901-4EE1-8DCE-A809CFED8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9C5E6-374B-4DA8-8DCC-9EA172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AE0B-57E0-46BF-8F85-6EE11DD47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2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5.pn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023204-0CFE-4B65-BFD6-456310821DE8}"/>
              </a:ext>
            </a:extLst>
          </p:cNvPr>
          <p:cNvSpPr txBox="1"/>
          <p:nvPr/>
        </p:nvSpPr>
        <p:spPr>
          <a:xfrm>
            <a:off x="1524001" y="3429000"/>
            <a:ext cx="9143998" cy="13989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spc="-138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dirty="0"/>
              <a:t>2022. 11. 21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Team: </a:t>
            </a:r>
            <a:r>
              <a:rPr lang="ko-KR" altLang="en-US" sz="1600" dirty="0"/>
              <a:t>동기사랑</a:t>
            </a:r>
            <a:endParaRPr lang="en-US" altLang="ko-KR" sz="1600" dirty="0"/>
          </a:p>
          <a:p>
            <a:r>
              <a:rPr lang="en-US" altLang="ko-KR" sz="1600" dirty="0"/>
              <a:t>Member: </a:t>
            </a:r>
            <a:r>
              <a:rPr lang="ko-KR" altLang="en-US" sz="1600" dirty="0"/>
              <a:t>김창현</a:t>
            </a:r>
            <a:r>
              <a:rPr lang="en-US" altLang="ko-KR" sz="1600" dirty="0"/>
              <a:t>, </a:t>
            </a:r>
            <a:r>
              <a:rPr lang="ko-KR" altLang="en-US" sz="1600" dirty="0"/>
              <a:t>정진용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D0D3E-A6C1-40F5-A85A-0BFE8012FE83}"/>
              </a:ext>
            </a:extLst>
          </p:cNvPr>
          <p:cNvSpPr txBox="1"/>
          <p:nvPr/>
        </p:nvSpPr>
        <p:spPr>
          <a:xfrm>
            <a:off x="0" y="1996457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Ensemble Learning</a:t>
            </a:r>
          </a:p>
        </p:txBody>
      </p:sp>
      <p:pic>
        <p:nvPicPr>
          <p:cNvPr id="7" name="Picture 2" descr="korea universityì ëí ì´ë¯¸ì§ ê²ìê²°ê³¼">
            <a:extLst>
              <a:ext uri="{FF2B5EF4-FFF2-40B4-BE49-F238E27FC236}">
                <a16:creationId xmlns:a16="http://schemas.microsoft.com/office/drawing/2014/main" id="{05209D66-D6E3-4277-8B92-B43E6151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19" y="5196298"/>
            <a:ext cx="833962" cy="112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3563B-6194-4591-847E-73FA085FDD66}"/>
              </a:ext>
            </a:extLst>
          </p:cNvPr>
          <p:cNvSpPr/>
          <p:nvPr/>
        </p:nvSpPr>
        <p:spPr>
          <a:xfrm>
            <a:off x="4702678" y="2820450"/>
            <a:ext cx="278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b="1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Business Analytics (IME654)</a:t>
            </a:r>
          </a:p>
        </p:txBody>
      </p:sp>
    </p:spTree>
    <p:extLst>
      <p:ext uri="{BB962C8B-B14F-4D97-AF65-F5344CB8AC3E}">
        <p14:creationId xmlns:p14="http://schemas.microsoft.com/office/powerpoint/2010/main" val="13669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6"/>
    </mc:Choice>
    <mc:Fallback xmlns="">
      <p:transition spd="slow" advTm="14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412420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Booststrap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Aggregating(Bagging)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이란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?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배깅은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주어진 데이터셋에 대해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bootstrap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샘플링을 이용하여 단일 알고리즘 모델보다 더 좋은 모형을 만들 수 있는 앙상블 기법임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각 데이터셋은 복원추출을 통해 기존 데이터셋만큼의 크기를 갖도록 샘플링됨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개별 샘플링 된 데이터셋은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bootstrap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이라 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4124206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1503EC-D175-4167-9B69-19143B38158B}"/>
              </a:ext>
            </a:extLst>
          </p:cNvPr>
          <p:cNvGrpSpPr/>
          <p:nvPr/>
        </p:nvGrpSpPr>
        <p:grpSpPr>
          <a:xfrm>
            <a:off x="542488" y="3723954"/>
            <a:ext cx="2633105" cy="1889198"/>
            <a:chOff x="437577" y="3929923"/>
            <a:chExt cx="2633105" cy="1889198"/>
          </a:xfrm>
        </p:grpSpPr>
        <p:sp>
          <p:nvSpPr>
            <p:cNvPr id="16" name="모서리가 둥근 직사각형 3">
              <a:extLst>
                <a:ext uri="{FF2B5EF4-FFF2-40B4-BE49-F238E27FC236}">
                  <a16:creationId xmlns:a16="http://schemas.microsoft.com/office/drawing/2014/main" id="{36657292-0FAF-4753-8DC8-F5743CE9AAA6}"/>
                </a:ext>
              </a:extLst>
            </p:cNvPr>
            <p:cNvSpPr/>
            <p:nvPr/>
          </p:nvSpPr>
          <p:spPr>
            <a:xfrm>
              <a:off x="437577" y="4147791"/>
              <a:ext cx="2633105" cy="1671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DCDD31-D01B-4838-9638-F8DB6FCEAFCC}"/>
                </a:ext>
              </a:extLst>
            </p:cNvPr>
            <p:cNvSpPr/>
            <p:nvPr/>
          </p:nvSpPr>
          <p:spPr>
            <a:xfrm>
              <a:off x="964639" y="4672602"/>
              <a:ext cx="360000" cy="36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1E40BF7-1D21-45B3-80D7-44530B135E06}"/>
                </a:ext>
              </a:extLst>
            </p:cNvPr>
            <p:cNvSpPr/>
            <p:nvPr/>
          </p:nvSpPr>
          <p:spPr>
            <a:xfrm>
              <a:off x="1246239" y="5078907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712C3C6-E9B2-41E4-ABDB-03E4ACC1024D}"/>
                </a:ext>
              </a:extLst>
            </p:cNvPr>
            <p:cNvSpPr/>
            <p:nvPr/>
          </p:nvSpPr>
          <p:spPr>
            <a:xfrm>
              <a:off x="1574130" y="4623456"/>
              <a:ext cx="360000" cy="36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B130172-37BA-4198-85EB-445D54205D64}"/>
                </a:ext>
              </a:extLst>
            </p:cNvPr>
            <p:cNvSpPr/>
            <p:nvPr/>
          </p:nvSpPr>
          <p:spPr>
            <a:xfrm>
              <a:off x="1246239" y="4225297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D6BA114-3686-456A-8212-09791099DCB5}"/>
                </a:ext>
              </a:extLst>
            </p:cNvPr>
            <p:cNvSpPr/>
            <p:nvPr/>
          </p:nvSpPr>
          <p:spPr>
            <a:xfrm>
              <a:off x="2096608" y="4695786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520612C-57CA-4CCC-A2F8-52938FA0B8EE}"/>
                </a:ext>
              </a:extLst>
            </p:cNvPr>
            <p:cNvSpPr/>
            <p:nvPr/>
          </p:nvSpPr>
          <p:spPr>
            <a:xfrm>
              <a:off x="1907044" y="4250962"/>
              <a:ext cx="360000" cy="36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8157E2C-1DFB-4C9C-8DFE-E9742F0BCA8B}"/>
                </a:ext>
              </a:extLst>
            </p:cNvPr>
            <p:cNvSpPr/>
            <p:nvPr/>
          </p:nvSpPr>
          <p:spPr>
            <a:xfrm>
              <a:off x="1774427" y="5143380"/>
              <a:ext cx="360000" cy="36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8D0569B-CE5A-4780-884E-D3C69DD4268E}"/>
                </a:ext>
              </a:extLst>
            </p:cNvPr>
            <p:cNvSpPr/>
            <p:nvPr/>
          </p:nvSpPr>
          <p:spPr>
            <a:xfrm>
              <a:off x="948741" y="5428948"/>
              <a:ext cx="360000" cy="36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C8ED33-F9A6-4DDA-876A-5CFDBBCC407F}"/>
                </a:ext>
              </a:extLst>
            </p:cNvPr>
            <p:cNvSpPr txBox="1"/>
            <p:nvPr/>
          </p:nvSpPr>
          <p:spPr>
            <a:xfrm>
              <a:off x="636595" y="3929923"/>
              <a:ext cx="223506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Original Dataset</a:t>
              </a:r>
              <a:endParaRPr lang="ko-KR" altLang="en-US" sz="12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7107D29-B753-4A76-8EBE-60DE925AA93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8593" y="2545271"/>
            <a:ext cx="2520000" cy="72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901465E-5D92-4D10-8BD8-BF7B296658F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78593" y="3723954"/>
            <a:ext cx="2520000" cy="72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14ED8E-CB5C-40A2-BB00-068268A914D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78593" y="5464834"/>
            <a:ext cx="2520000" cy="720000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69598240-C332-45AE-BA8C-46256B07F399}"/>
              </a:ext>
            </a:extLst>
          </p:cNvPr>
          <p:cNvSpPr/>
          <p:nvPr/>
        </p:nvSpPr>
        <p:spPr>
          <a:xfrm>
            <a:off x="4984593" y="461817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B3B555D-2376-4947-94CC-A11CBA0138D0}"/>
              </a:ext>
            </a:extLst>
          </p:cNvPr>
          <p:cNvSpPr/>
          <p:nvPr/>
        </p:nvSpPr>
        <p:spPr>
          <a:xfrm>
            <a:off x="4984593" y="490039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69E7F3-14E8-46F4-AC35-816960C56F29}"/>
              </a:ext>
            </a:extLst>
          </p:cNvPr>
          <p:cNvSpPr/>
          <p:nvPr/>
        </p:nvSpPr>
        <p:spPr>
          <a:xfrm>
            <a:off x="4984593" y="518261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8FD2F53E-AF7E-4754-AE7C-4A627797847C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3175593" y="2905271"/>
            <a:ext cx="603000" cy="18722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A7CCF180-EA1E-4953-9113-907ED3ECD2F3}"/>
              </a:ext>
            </a:extLst>
          </p:cNvPr>
          <p:cNvCxnSpPr>
            <a:cxnSpLocks/>
            <a:stCxn id="16" idx="3"/>
            <a:endCxn id="44" idx="1"/>
          </p:cNvCxnSpPr>
          <p:nvPr/>
        </p:nvCxnSpPr>
        <p:spPr>
          <a:xfrm flipV="1">
            <a:off x="3175593" y="4083954"/>
            <a:ext cx="603000" cy="693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8573F5B9-F31B-4B5E-9B0D-2E79DD932CF9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3175593" y="4777487"/>
            <a:ext cx="603000" cy="1047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763B93B2-EE2A-4763-BFC1-2E79A2367368}"/>
                  </a:ext>
                </a:extLst>
              </p:cNvPr>
              <p:cNvSpPr/>
              <p:nvPr/>
            </p:nvSpPr>
            <p:spPr>
              <a:xfrm>
                <a:off x="7795004" y="2865109"/>
                <a:ext cx="2819068" cy="1127781"/>
              </a:xfrm>
              <a:prstGeom prst="flowChartAlternate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763B93B2-EE2A-4763-BFC1-2E79A2367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004" y="2865109"/>
                <a:ext cx="2819068" cy="1127781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ADC8D-B7EA-4E19-A9D4-D4B6D1DC8C26}"/>
              </a:ext>
            </a:extLst>
          </p:cNvPr>
          <p:cNvSpPr/>
          <p:nvPr/>
        </p:nvSpPr>
        <p:spPr>
          <a:xfrm>
            <a:off x="8733384" y="2557332"/>
            <a:ext cx="942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Aggregation</a:t>
            </a:r>
            <a:endParaRPr lang="ko-KR" altLang="en-US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16F81608-CA6A-4A31-B0BC-D7ABB9118F06}"/>
              </a:ext>
            </a:extLst>
          </p:cNvPr>
          <p:cNvCxnSpPr>
            <a:cxnSpLocks/>
            <a:stCxn id="7" idx="3"/>
            <a:endCxn id="63" idx="1"/>
          </p:cNvCxnSpPr>
          <p:nvPr/>
        </p:nvCxnSpPr>
        <p:spPr>
          <a:xfrm>
            <a:off x="6298593" y="2905271"/>
            <a:ext cx="1496411" cy="523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8C4CF5B2-5D8B-406A-86DE-857C9E951B72}"/>
              </a:ext>
            </a:extLst>
          </p:cNvPr>
          <p:cNvCxnSpPr>
            <a:cxnSpLocks/>
            <a:stCxn id="44" idx="3"/>
            <a:endCxn id="63" idx="1"/>
          </p:cNvCxnSpPr>
          <p:nvPr/>
        </p:nvCxnSpPr>
        <p:spPr>
          <a:xfrm flipV="1">
            <a:off x="6298593" y="3429000"/>
            <a:ext cx="1496411" cy="6549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56563999-99E4-4B2E-88D1-12CFF542324D}"/>
              </a:ext>
            </a:extLst>
          </p:cNvPr>
          <p:cNvCxnSpPr>
            <a:cxnSpLocks/>
            <a:stCxn id="46" idx="3"/>
            <a:endCxn id="63" idx="1"/>
          </p:cNvCxnSpPr>
          <p:nvPr/>
        </p:nvCxnSpPr>
        <p:spPr>
          <a:xfrm flipV="1">
            <a:off x="6298593" y="3429000"/>
            <a:ext cx="1496411" cy="23958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BCF780AF-7DDA-4E11-94F1-B98DF4640CD2}"/>
                  </a:ext>
                </a:extLst>
              </p:cNvPr>
              <p:cNvSpPr/>
              <p:nvPr/>
            </p:nvSpPr>
            <p:spPr>
              <a:xfrm>
                <a:off x="8852165" y="4698040"/>
                <a:ext cx="70474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𝜙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𝑥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Bagging</a:t>
                </a:r>
              </a:p>
              <a:p>
                <a:pPr algn="ctr"/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Model</a:t>
                </a:r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BCF780AF-7DDA-4E11-94F1-B98DF4640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65" y="4698040"/>
                <a:ext cx="704745" cy="738664"/>
              </a:xfrm>
              <a:prstGeom prst="rect">
                <a:avLst/>
              </a:prstGeom>
              <a:blipFill>
                <a:blip r:embed="rId8"/>
                <a:stretch>
                  <a:fillRect l="-2586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99278EE0-FA97-460F-8C85-A600C49281EC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462596" y="3262573"/>
            <a:ext cx="4389569" cy="180479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9D4426EF-1337-4595-86FA-78B1AC4C675C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392667" y="4430720"/>
            <a:ext cx="4459498" cy="6366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49EA9E9F-F182-4206-B225-6457930CE502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4392667" y="5067372"/>
            <a:ext cx="4459498" cy="11174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7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412420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Booststrap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Aggregating(Bagging)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이란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?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배깅은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주어진 데이터셋에 대해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bootstrap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샘플링을 이용하여 단일 알고리즘 모델보다 더 좋은 모형을 만들 수 있는 앙상블 기법임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각 데이터셋은 복원추출을 통해 기존 데이터셋만큼의 크기를 갖도록 샘플링됨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개별 샘플링 된 데이터셋은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bootstrap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이라 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4124206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1503EC-D175-4167-9B69-19143B38158B}"/>
              </a:ext>
            </a:extLst>
          </p:cNvPr>
          <p:cNvGrpSpPr/>
          <p:nvPr/>
        </p:nvGrpSpPr>
        <p:grpSpPr>
          <a:xfrm>
            <a:off x="542488" y="3723954"/>
            <a:ext cx="2633105" cy="1889198"/>
            <a:chOff x="437577" y="3929923"/>
            <a:chExt cx="2633105" cy="1889198"/>
          </a:xfrm>
        </p:grpSpPr>
        <p:sp>
          <p:nvSpPr>
            <p:cNvPr id="16" name="모서리가 둥근 직사각형 3">
              <a:extLst>
                <a:ext uri="{FF2B5EF4-FFF2-40B4-BE49-F238E27FC236}">
                  <a16:creationId xmlns:a16="http://schemas.microsoft.com/office/drawing/2014/main" id="{36657292-0FAF-4753-8DC8-F5743CE9AAA6}"/>
                </a:ext>
              </a:extLst>
            </p:cNvPr>
            <p:cNvSpPr/>
            <p:nvPr/>
          </p:nvSpPr>
          <p:spPr>
            <a:xfrm>
              <a:off x="437577" y="4147791"/>
              <a:ext cx="2633105" cy="16713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BDCDD31-D01B-4838-9638-F8DB6FCEAFCC}"/>
                </a:ext>
              </a:extLst>
            </p:cNvPr>
            <p:cNvSpPr/>
            <p:nvPr/>
          </p:nvSpPr>
          <p:spPr>
            <a:xfrm>
              <a:off x="964639" y="4672602"/>
              <a:ext cx="360000" cy="36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1E40BF7-1D21-45B3-80D7-44530B135E06}"/>
                </a:ext>
              </a:extLst>
            </p:cNvPr>
            <p:cNvSpPr/>
            <p:nvPr/>
          </p:nvSpPr>
          <p:spPr>
            <a:xfrm>
              <a:off x="1246239" y="5078907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712C3C6-E9B2-41E4-ABDB-03E4ACC1024D}"/>
                </a:ext>
              </a:extLst>
            </p:cNvPr>
            <p:cNvSpPr/>
            <p:nvPr/>
          </p:nvSpPr>
          <p:spPr>
            <a:xfrm>
              <a:off x="1574130" y="4623456"/>
              <a:ext cx="360000" cy="360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B130172-37BA-4198-85EB-445D54205D64}"/>
                </a:ext>
              </a:extLst>
            </p:cNvPr>
            <p:cNvSpPr/>
            <p:nvPr/>
          </p:nvSpPr>
          <p:spPr>
            <a:xfrm>
              <a:off x="1246239" y="4225297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D6BA114-3686-456A-8212-09791099DCB5}"/>
                </a:ext>
              </a:extLst>
            </p:cNvPr>
            <p:cNvSpPr/>
            <p:nvPr/>
          </p:nvSpPr>
          <p:spPr>
            <a:xfrm>
              <a:off x="2096608" y="4695786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520612C-57CA-4CCC-A2F8-52938FA0B8EE}"/>
                </a:ext>
              </a:extLst>
            </p:cNvPr>
            <p:cNvSpPr/>
            <p:nvPr/>
          </p:nvSpPr>
          <p:spPr>
            <a:xfrm>
              <a:off x="1907044" y="4250962"/>
              <a:ext cx="360000" cy="36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8157E2C-1DFB-4C9C-8DFE-E9742F0BCA8B}"/>
                </a:ext>
              </a:extLst>
            </p:cNvPr>
            <p:cNvSpPr/>
            <p:nvPr/>
          </p:nvSpPr>
          <p:spPr>
            <a:xfrm>
              <a:off x="1774427" y="5143380"/>
              <a:ext cx="360000" cy="36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8D0569B-CE5A-4780-884E-D3C69DD4268E}"/>
                </a:ext>
              </a:extLst>
            </p:cNvPr>
            <p:cNvSpPr/>
            <p:nvPr/>
          </p:nvSpPr>
          <p:spPr>
            <a:xfrm>
              <a:off x="948741" y="5428948"/>
              <a:ext cx="360000" cy="36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C8ED33-F9A6-4DDA-876A-5CFDBBCC407F}"/>
                </a:ext>
              </a:extLst>
            </p:cNvPr>
            <p:cNvSpPr txBox="1"/>
            <p:nvPr/>
          </p:nvSpPr>
          <p:spPr>
            <a:xfrm>
              <a:off x="636595" y="3929923"/>
              <a:ext cx="2235069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Original Dataset</a:t>
              </a:r>
              <a:endParaRPr lang="ko-KR" altLang="en-US" sz="12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7107D29-B753-4A76-8EBE-60DE925AA93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778593" y="2545271"/>
            <a:ext cx="2520000" cy="72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901465E-5D92-4D10-8BD8-BF7B296658F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78593" y="3723954"/>
            <a:ext cx="2520000" cy="72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314ED8E-CB5C-40A2-BB00-068268A914DA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778593" y="5464834"/>
            <a:ext cx="2520000" cy="720000"/>
          </a:xfrm>
          <a:prstGeom prst="rect">
            <a:avLst/>
          </a:prstGeom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69598240-C332-45AE-BA8C-46256B07F399}"/>
              </a:ext>
            </a:extLst>
          </p:cNvPr>
          <p:cNvSpPr/>
          <p:nvPr/>
        </p:nvSpPr>
        <p:spPr>
          <a:xfrm>
            <a:off x="4984593" y="461817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B3B555D-2376-4947-94CC-A11CBA0138D0}"/>
              </a:ext>
            </a:extLst>
          </p:cNvPr>
          <p:cNvSpPr/>
          <p:nvPr/>
        </p:nvSpPr>
        <p:spPr>
          <a:xfrm>
            <a:off x="4984593" y="490039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69E7F3-14E8-46F4-AC35-816960C56F29}"/>
              </a:ext>
            </a:extLst>
          </p:cNvPr>
          <p:cNvSpPr/>
          <p:nvPr/>
        </p:nvSpPr>
        <p:spPr>
          <a:xfrm>
            <a:off x="4984593" y="518261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8FD2F53E-AF7E-4754-AE7C-4A627797847C}"/>
              </a:ext>
            </a:extLst>
          </p:cNvPr>
          <p:cNvCxnSpPr>
            <a:cxnSpLocks/>
            <a:stCxn id="16" idx="3"/>
            <a:endCxn id="7" idx="1"/>
          </p:cNvCxnSpPr>
          <p:nvPr/>
        </p:nvCxnSpPr>
        <p:spPr>
          <a:xfrm flipV="1">
            <a:off x="3175593" y="2905271"/>
            <a:ext cx="603000" cy="187221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연결선: 구부러짐 55">
            <a:extLst>
              <a:ext uri="{FF2B5EF4-FFF2-40B4-BE49-F238E27FC236}">
                <a16:creationId xmlns:a16="http://schemas.microsoft.com/office/drawing/2014/main" id="{A7CCF180-EA1E-4953-9113-907ED3ECD2F3}"/>
              </a:ext>
            </a:extLst>
          </p:cNvPr>
          <p:cNvCxnSpPr>
            <a:cxnSpLocks/>
            <a:stCxn id="16" idx="3"/>
            <a:endCxn id="44" idx="1"/>
          </p:cNvCxnSpPr>
          <p:nvPr/>
        </p:nvCxnSpPr>
        <p:spPr>
          <a:xfrm flipV="1">
            <a:off x="3175593" y="4083954"/>
            <a:ext cx="603000" cy="6935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8573F5B9-F31B-4B5E-9B0D-2E79DD932CF9}"/>
              </a:ext>
            </a:extLst>
          </p:cNvPr>
          <p:cNvCxnSpPr>
            <a:cxnSpLocks/>
            <a:stCxn id="16" idx="3"/>
            <a:endCxn id="46" idx="1"/>
          </p:cNvCxnSpPr>
          <p:nvPr/>
        </p:nvCxnSpPr>
        <p:spPr>
          <a:xfrm>
            <a:off x="3175593" y="4777487"/>
            <a:ext cx="603000" cy="104734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763B93B2-EE2A-4763-BFC1-2E79A2367368}"/>
                  </a:ext>
                </a:extLst>
              </p:cNvPr>
              <p:cNvSpPr/>
              <p:nvPr/>
            </p:nvSpPr>
            <p:spPr>
              <a:xfrm>
                <a:off x="7795004" y="2865109"/>
                <a:ext cx="2819068" cy="1127781"/>
              </a:xfrm>
              <a:prstGeom prst="flowChartAlternateProcess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3" name="순서도: 대체 처리 62">
                <a:extLst>
                  <a:ext uri="{FF2B5EF4-FFF2-40B4-BE49-F238E27FC236}">
                    <a16:creationId xmlns:a16="http://schemas.microsoft.com/office/drawing/2014/main" id="{763B93B2-EE2A-4763-BFC1-2E79A2367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004" y="2865109"/>
                <a:ext cx="2819068" cy="1127781"/>
              </a:xfrm>
              <a:prstGeom prst="flowChartAlternateProcess">
                <a:avLst/>
              </a:prstGeom>
              <a:blipFill>
                <a:blip r:embed="rId7"/>
                <a:stretch>
                  <a:fillRect/>
                </a:stretch>
              </a:blipFill>
              <a:ln w="222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직사각형 63">
            <a:extLst>
              <a:ext uri="{FF2B5EF4-FFF2-40B4-BE49-F238E27FC236}">
                <a16:creationId xmlns:a16="http://schemas.microsoft.com/office/drawing/2014/main" id="{7A4ADC8D-B7EA-4E19-A9D4-D4B6D1DC8C26}"/>
              </a:ext>
            </a:extLst>
          </p:cNvPr>
          <p:cNvSpPr/>
          <p:nvPr/>
        </p:nvSpPr>
        <p:spPr>
          <a:xfrm>
            <a:off x="8733384" y="2557332"/>
            <a:ext cx="942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Aggregation</a:t>
            </a:r>
            <a:endParaRPr lang="ko-KR" altLang="en-US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16F81608-CA6A-4A31-B0BC-D7ABB9118F06}"/>
              </a:ext>
            </a:extLst>
          </p:cNvPr>
          <p:cNvCxnSpPr>
            <a:cxnSpLocks/>
            <a:stCxn id="7" idx="3"/>
            <a:endCxn id="63" idx="1"/>
          </p:cNvCxnSpPr>
          <p:nvPr/>
        </p:nvCxnSpPr>
        <p:spPr>
          <a:xfrm>
            <a:off x="6298593" y="2905271"/>
            <a:ext cx="1496411" cy="52372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8" name="연결선: 구부러짐 67">
            <a:extLst>
              <a:ext uri="{FF2B5EF4-FFF2-40B4-BE49-F238E27FC236}">
                <a16:creationId xmlns:a16="http://schemas.microsoft.com/office/drawing/2014/main" id="{8C4CF5B2-5D8B-406A-86DE-857C9E951B72}"/>
              </a:ext>
            </a:extLst>
          </p:cNvPr>
          <p:cNvCxnSpPr>
            <a:cxnSpLocks/>
            <a:stCxn id="44" idx="3"/>
            <a:endCxn id="63" idx="1"/>
          </p:cNvCxnSpPr>
          <p:nvPr/>
        </p:nvCxnSpPr>
        <p:spPr>
          <a:xfrm flipV="1">
            <a:off x="6298593" y="3429000"/>
            <a:ext cx="1496411" cy="6549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56563999-99E4-4B2E-88D1-12CFF542324D}"/>
              </a:ext>
            </a:extLst>
          </p:cNvPr>
          <p:cNvCxnSpPr>
            <a:cxnSpLocks/>
            <a:stCxn id="46" idx="3"/>
            <a:endCxn id="63" idx="1"/>
          </p:cNvCxnSpPr>
          <p:nvPr/>
        </p:nvCxnSpPr>
        <p:spPr>
          <a:xfrm flipV="1">
            <a:off x="6298593" y="3429000"/>
            <a:ext cx="1496411" cy="239583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BCF780AF-7DDA-4E11-94F1-B98DF4640CD2}"/>
                  </a:ext>
                </a:extLst>
              </p:cNvPr>
              <p:cNvSpPr/>
              <p:nvPr/>
            </p:nvSpPr>
            <p:spPr>
              <a:xfrm>
                <a:off x="8852165" y="4698040"/>
                <a:ext cx="70474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𝜙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𝑥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Bagging</a:t>
                </a:r>
              </a:p>
              <a:p>
                <a:pPr algn="ctr"/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Model</a:t>
                </a:r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BCF780AF-7DDA-4E11-94F1-B98DF4640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165" y="4698040"/>
                <a:ext cx="704745" cy="738664"/>
              </a:xfrm>
              <a:prstGeom prst="rect">
                <a:avLst/>
              </a:prstGeom>
              <a:blipFill>
                <a:blip r:embed="rId8"/>
                <a:stretch>
                  <a:fillRect l="-2586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99278EE0-FA97-460F-8C85-A600C49281EC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462596" y="3262573"/>
            <a:ext cx="4389569" cy="180479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9D4426EF-1337-4595-86FA-78B1AC4C675C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4392667" y="4430720"/>
            <a:ext cx="4459498" cy="6366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49EA9E9F-F182-4206-B225-6457930CE502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4392667" y="5067372"/>
            <a:ext cx="4459498" cy="11174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9F4B99D-4C61-4A2C-8F68-454F59CD1BD0}"/>
              </a:ext>
            </a:extLst>
          </p:cNvPr>
          <p:cNvSpPr/>
          <p:nvPr/>
        </p:nvSpPr>
        <p:spPr>
          <a:xfrm>
            <a:off x="183289" y="2535912"/>
            <a:ext cx="11825423" cy="39110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 algn="ctr"/>
            <a:endParaRPr lang="en-US" altLang="ko-KR" sz="1600" b="1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0573BF2-8D49-48DB-BA17-9E60C686E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2409" y="2800234"/>
            <a:ext cx="4907183" cy="3379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D79FC9-F075-4BAC-A4BF-5E5F620AE20B}"/>
                  </a:ext>
                </a:extLst>
              </p:cNvPr>
              <p:cNvSpPr/>
              <p:nvPr/>
            </p:nvSpPr>
            <p:spPr>
              <a:xfrm>
                <a:off x="8840869" y="4698040"/>
                <a:ext cx="70474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𝜙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𝑥</m:t>
                      </m:r>
                      <m:r>
                        <a:rPr lang="en-US" altLang="ko-KR" sz="14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algn="ctr"/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Bagging</a:t>
                </a:r>
              </a:p>
              <a:p>
                <a:pPr algn="ctr"/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Model</a:t>
                </a:r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5D79FC9-F075-4BAC-A4BF-5E5F620AE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869" y="4698040"/>
                <a:ext cx="704745" cy="738664"/>
              </a:xfrm>
              <a:prstGeom prst="rect">
                <a:avLst/>
              </a:prstGeom>
              <a:blipFill>
                <a:blip r:embed="rId8"/>
                <a:stretch>
                  <a:fillRect l="-2586" r="-862" b="-7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91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37548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Randomly chosen predictor variables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이란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?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앙상블의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diversity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확보하기 위한 기법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각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decision tree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분기점을 탐색할 때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기존 변수 수보다 적은 변수 수를 임의로 선택하여 분기함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3754874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타원 7">
            <a:extLst>
              <a:ext uri="{FF2B5EF4-FFF2-40B4-BE49-F238E27FC236}">
                <a16:creationId xmlns:a16="http://schemas.microsoft.com/office/drawing/2014/main" id="{3C14C372-DD7D-4D04-96B5-A7F8D3DC5316}"/>
              </a:ext>
            </a:extLst>
          </p:cNvPr>
          <p:cNvSpPr/>
          <p:nvPr/>
        </p:nvSpPr>
        <p:spPr>
          <a:xfrm>
            <a:off x="3303757" y="2650236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5528C32-7143-430D-95F7-4835CC8E4718}"/>
              </a:ext>
            </a:extLst>
          </p:cNvPr>
          <p:cNvGrpSpPr/>
          <p:nvPr/>
        </p:nvGrpSpPr>
        <p:grpSpPr>
          <a:xfrm>
            <a:off x="2224388" y="3258633"/>
            <a:ext cx="2338739" cy="180000"/>
            <a:chOff x="2982523" y="3249000"/>
            <a:chExt cx="2338739" cy="18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992FA65-9852-42CB-A2A1-FCCABBB6F4B8}"/>
                </a:ext>
              </a:extLst>
            </p:cNvPr>
            <p:cNvSpPr/>
            <p:nvPr/>
          </p:nvSpPr>
          <p:spPr>
            <a:xfrm>
              <a:off x="2982523" y="324900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AEA8111-8DF9-4A90-A3A3-1612ED0D21AA}"/>
                </a:ext>
              </a:extLst>
            </p:cNvPr>
            <p:cNvSpPr/>
            <p:nvPr/>
          </p:nvSpPr>
          <p:spPr>
            <a:xfrm>
              <a:off x="5141262" y="3249000"/>
              <a:ext cx="180000" cy="180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12423708-5004-4F5C-B851-263148EC9420}"/>
              </a:ext>
            </a:extLst>
          </p:cNvPr>
          <p:cNvSpPr/>
          <p:nvPr/>
        </p:nvSpPr>
        <p:spPr>
          <a:xfrm>
            <a:off x="2667171" y="4105284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FA79FF-2917-4332-9D74-A60F45F4739D}"/>
              </a:ext>
            </a:extLst>
          </p:cNvPr>
          <p:cNvSpPr/>
          <p:nvPr/>
        </p:nvSpPr>
        <p:spPr>
          <a:xfrm>
            <a:off x="1709460" y="4105284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3FA4D2-4EA4-4294-9156-D4C58196E1E6}"/>
              </a:ext>
            </a:extLst>
          </p:cNvPr>
          <p:cNvSpPr/>
          <p:nvPr/>
        </p:nvSpPr>
        <p:spPr>
          <a:xfrm>
            <a:off x="3944950" y="4105284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227A176-4D78-4C59-89AC-F0FF3B7BA9AA}"/>
              </a:ext>
            </a:extLst>
          </p:cNvPr>
          <p:cNvSpPr/>
          <p:nvPr/>
        </p:nvSpPr>
        <p:spPr>
          <a:xfrm>
            <a:off x="4825910" y="4093981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DA7367-A6E5-4E43-AA95-DCBF60ABADB8}"/>
              </a:ext>
            </a:extLst>
          </p:cNvPr>
          <p:cNvSpPr/>
          <p:nvPr/>
        </p:nvSpPr>
        <p:spPr>
          <a:xfrm>
            <a:off x="2411142" y="4837378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3FC817C-A1E0-4A56-A566-B8C8E3DF6102}"/>
              </a:ext>
            </a:extLst>
          </p:cNvPr>
          <p:cNvSpPr/>
          <p:nvPr/>
        </p:nvSpPr>
        <p:spPr>
          <a:xfrm>
            <a:off x="3015072" y="4838805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E5B3842-6B3A-48DA-B2BC-4A76D435FD02}"/>
              </a:ext>
            </a:extLst>
          </p:cNvPr>
          <p:cNvSpPr/>
          <p:nvPr/>
        </p:nvSpPr>
        <p:spPr>
          <a:xfrm>
            <a:off x="3672592" y="4834537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87FE68C-FAB1-4683-AA84-56D8102FF56C}"/>
              </a:ext>
            </a:extLst>
          </p:cNvPr>
          <p:cNvSpPr/>
          <p:nvPr/>
        </p:nvSpPr>
        <p:spPr>
          <a:xfrm>
            <a:off x="4293127" y="4834537"/>
            <a:ext cx="180000" cy="180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4B546AD-CDC2-4A3B-ACC9-AD5334219C4B}"/>
              </a:ext>
            </a:extLst>
          </p:cNvPr>
          <p:cNvSpPr/>
          <p:nvPr/>
        </p:nvSpPr>
        <p:spPr>
          <a:xfrm>
            <a:off x="4034950" y="5578328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1F020FA-BE18-49A3-A159-C740F6B3660A}"/>
              </a:ext>
            </a:extLst>
          </p:cNvPr>
          <p:cNvSpPr/>
          <p:nvPr/>
        </p:nvSpPr>
        <p:spPr>
          <a:xfrm>
            <a:off x="4545841" y="5574100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D357B3A-1E09-4877-9F90-3C0089B30622}"/>
              </a:ext>
            </a:extLst>
          </p:cNvPr>
          <p:cNvSpPr/>
          <p:nvPr/>
        </p:nvSpPr>
        <p:spPr>
          <a:xfrm>
            <a:off x="2757171" y="5574100"/>
            <a:ext cx="180000" cy="18000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F2C8DD3-69DA-40D7-A33A-86B83CC317A4}"/>
              </a:ext>
            </a:extLst>
          </p:cNvPr>
          <p:cNvSpPr/>
          <p:nvPr/>
        </p:nvSpPr>
        <p:spPr>
          <a:xfrm>
            <a:off x="2099090" y="5572691"/>
            <a:ext cx="180000" cy="180000"/>
          </a:xfrm>
          <a:prstGeom prst="ellipse">
            <a:avLst/>
          </a:prstGeom>
          <a:solidFill>
            <a:schemeClr val="accent2"/>
          </a:solidFill>
          <a:ln w="44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FD8938-1746-4FC1-A8A9-98384F28F4C6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2378028" y="2803876"/>
            <a:ext cx="952089" cy="481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028D667-DA05-4B61-9CDA-98C938A025FE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3457397" y="2803876"/>
            <a:ext cx="952090" cy="4811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C53CBF2-A5DC-4CFD-969E-C332F5548846}"/>
              </a:ext>
            </a:extLst>
          </p:cNvPr>
          <p:cNvCxnSpPr>
            <a:cxnSpLocks/>
            <a:stCxn id="10" idx="4"/>
            <a:endCxn id="13" idx="0"/>
          </p:cNvCxnSpPr>
          <p:nvPr/>
        </p:nvCxnSpPr>
        <p:spPr>
          <a:xfrm flipH="1">
            <a:off x="1799460" y="3438633"/>
            <a:ext cx="514928" cy="666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B0DC1E4-9FF9-4B63-8ECE-56349262426D}"/>
              </a:ext>
            </a:extLst>
          </p:cNvPr>
          <p:cNvCxnSpPr>
            <a:cxnSpLocks/>
            <a:stCxn id="12" idx="0"/>
            <a:endCxn id="10" idx="4"/>
          </p:cNvCxnSpPr>
          <p:nvPr/>
        </p:nvCxnSpPr>
        <p:spPr>
          <a:xfrm flipH="1" flipV="1">
            <a:off x="2314388" y="3438633"/>
            <a:ext cx="442783" cy="666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EA1D3D6-1893-47F2-8DCB-1110ED644586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 flipH="1">
            <a:off x="4034950" y="3438633"/>
            <a:ext cx="438177" cy="666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6B4E648-09F1-4B72-9BBF-08B17AB3EE50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>
          <a:xfrm>
            <a:off x="4473127" y="3438633"/>
            <a:ext cx="442783" cy="655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70A55B7-B314-431D-846D-FF13F9BCB044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>
          <a:xfrm flipH="1">
            <a:off x="3762592" y="4285284"/>
            <a:ext cx="272358" cy="549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ECD24F6-D6D5-4BAC-8ADE-56AABE4DD9FC}"/>
              </a:ext>
            </a:extLst>
          </p:cNvPr>
          <p:cNvCxnSpPr>
            <a:cxnSpLocks/>
            <a:stCxn id="20" idx="0"/>
            <a:endCxn id="14" idx="4"/>
          </p:cNvCxnSpPr>
          <p:nvPr/>
        </p:nvCxnSpPr>
        <p:spPr>
          <a:xfrm flipH="1" flipV="1">
            <a:off x="4034950" y="4285284"/>
            <a:ext cx="348177" cy="549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F2FDA3E-84FC-4F73-86FF-4029654C07E3}"/>
              </a:ext>
            </a:extLst>
          </p:cNvPr>
          <p:cNvCxnSpPr>
            <a:cxnSpLocks/>
            <a:stCxn id="18" idx="0"/>
            <a:endCxn id="12" idx="4"/>
          </p:cNvCxnSpPr>
          <p:nvPr/>
        </p:nvCxnSpPr>
        <p:spPr>
          <a:xfrm flipH="1" flipV="1">
            <a:off x="2757171" y="4285284"/>
            <a:ext cx="347901" cy="553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50C5A56-75ED-433F-ADB2-1FE796FA5446}"/>
              </a:ext>
            </a:extLst>
          </p:cNvPr>
          <p:cNvCxnSpPr>
            <a:cxnSpLocks/>
            <a:stCxn id="17" idx="0"/>
            <a:endCxn id="12" idx="4"/>
          </p:cNvCxnSpPr>
          <p:nvPr/>
        </p:nvCxnSpPr>
        <p:spPr>
          <a:xfrm flipV="1">
            <a:off x="2501142" y="4285284"/>
            <a:ext cx="256029" cy="5520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25D38D-229A-424C-BACC-A75B7483E894}"/>
              </a:ext>
            </a:extLst>
          </p:cNvPr>
          <p:cNvCxnSpPr>
            <a:cxnSpLocks/>
            <a:stCxn id="24" idx="0"/>
            <a:endCxn id="17" idx="4"/>
          </p:cNvCxnSpPr>
          <p:nvPr/>
        </p:nvCxnSpPr>
        <p:spPr>
          <a:xfrm flipV="1">
            <a:off x="2189090" y="5017378"/>
            <a:ext cx="312052" cy="555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3D2F77E-3081-4829-9CB1-B39AA1CE153B}"/>
              </a:ext>
            </a:extLst>
          </p:cNvPr>
          <p:cNvCxnSpPr>
            <a:cxnSpLocks/>
            <a:stCxn id="23" idx="0"/>
            <a:endCxn id="17" idx="4"/>
          </p:cNvCxnSpPr>
          <p:nvPr/>
        </p:nvCxnSpPr>
        <p:spPr>
          <a:xfrm flipH="1" flipV="1">
            <a:off x="2501142" y="5017378"/>
            <a:ext cx="346029" cy="556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D9D7149-9DEA-4F77-BF43-026341970C96}"/>
              </a:ext>
            </a:extLst>
          </p:cNvPr>
          <p:cNvCxnSpPr>
            <a:cxnSpLocks/>
            <a:stCxn id="21" idx="0"/>
            <a:endCxn id="20" idx="4"/>
          </p:cNvCxnSpPr>
          <p:nvPr/>
        </p:nvCxnSpPr>
        <p:spPr>
          <a:xfrm flipV="1">
            <a:off x="4124950" y="5014537"/>
            <a:ext cx="258177" cy="5637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BDE37494-FF59-4F4F-B206-77B3C7553921}"/>
              </a:ext>
            </a:extLst>
          </p:cNvPr>
          <p:cNvCxnSpPr>
            <a:cxnSpLocks/>
            <a:stCxn id="22" idx="0"/>
            <a:endCxn id="20" idx="4"/>
          </p:cNvCxnSpPr>
          <p:nvPr/>
        </p:nvCxnSpPr>
        <p:spPr>
          <a:xfrm flipH="1" flipV="1">
            <a:off x="4383127" y="5014537"/>
            <a:ext cx="252714" cy="5595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FDDD92A-E6D2-4A5C-857B-76F6550D8E5C}"/>
                  </a:ext>
                </a:extLst>
              </p:cNvPr>
              <p:cNvSpPr/>
              <p:nvPr/>
            </p:nvSpPr>
            <p:spPr>
              <a:xfrm>
                <a:off x="2742649" y="2350964"/>
                <a:ext cx="130221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Feature   X  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𝑅</m:t>
                        </m:r>
                      </m:e>
                      <m:sup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20</m:t>
                        </m:r>
                      </m:sup>
                    </m:sSup>
                  </m:oMath>
                </a14:m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FFDDD92A-E6D2-4A5C-857B-76F6550D8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649" y="2350964"/>
                <a:ext cx="1302216" cy="307777"/>
              </a:xfrm>
              <a:prstGeom prst="rect">
                <a:avLst/>
              </a:prstGeom>
              <a:blipFill>
                <a:blip r:embed="rId4"/>
                <a:stretch>
                  <a:fillRect l="-1402" t="-2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9D8AFA4-BC51-4D04-B871-FAB9966A27B7}"/>
                  </a:ext>
                </a:extLst>
              </p:cNvPr>
              <p:cNvSpPr/>
              <p:nvPr/>
            </p:nvSpPr>
            <p:spPr>
              <a:xfrm>
                <a:off x="2720625" y="2990091"/>
                <a:ext cx="14382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  <m:r>
                      <a:rPr lang="en-US" altLang="ko-KR" sz="14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14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19</m:t>
                        </m:r>
                      </m:sub>
                    </m:sSub>
                  </m:oMath>
                </a14:m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09D8AFA4-BC51-4D04-B871-FAB9966A2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625" y="2990091"/>
                <a:ext cx="1438279" cy="307777"/>
              </a:xfrm>
              <a:prstGeom prst="rect">
                <a:avLst/>
              </a:prstGeom>
              <a:blipFill>
                <a:blip r:embed="rId5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92877E9-B523-4073-AC57-F569062A7951}"/>
                  </a:ext>
                </a:extLst>
              </p:cNvPr>
              <p:cNvSpPr/>
              <p:nvPr/>
            </p:nvSpPr>
            <p:spPr>
              <a:xfrm>
                <a:off x="1625976" y="3642283"/>
                <a:ext cx="143731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4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15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6</m:t>
                        </m:r>
                      </m:sub>
                    </m:sSub>
                  </m:oMath>
                </a14:m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392877E9-B523-4073-AC57-F569062A79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976" y="3642283"/>
                <a:ext cx="1437317" cy="307777"/>
              </a:xfrm>
              <a:prstGeom prst="rect">
                <a:avLst/>
              </a:prstGeom>
              <a:blipFill>
                <a:blip r:embed="rId6"/>
                <a:stretch>
                  <a:fillRect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907B67B-9A94-4729-BBF6-A12C433AC191}"/>
                  </a:ext>
                </a:extLst>
              </p:cNvPr>
              <p:cNvSpPr/>
              <p:nvPr/>
            </p:nvSpPr>
            <p:spPr>
              <a:xfrm>
                <a:off x="3790825" y="3644435"/>
                <a:ext cx="132844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4</m:t>
                        </m:r>
                      </m:sub>
                    </m:sSub>
                    <m:r>
                      <a:rPr lang="en-US" altLang="ko-KR" sz="14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9</m:t>
                        </m:r>
                      </m:sub>
                    </m:sSub>
                  </m:oMath>
                </a14:m>
                <a:endPara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D907B67B-9A94-4729-BBF6-A12C433AC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825" y="3644435"/>
                <a:ext cx="1328441" cy="307777"/>
              </a:xfrm>
              <a:prstGeom prst="rect">
                <a:avLst/>
              </a:prstGeom>
              <a:blipFill>
                <a:blip r:embed="rId7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타원 72">
            <a:extLst>
              <a:ext uri="{FF2B5EF4-FFF2-40B4-BE49-F238E27FC236}">
                <a16:creationId xmlns:a16="http://schemas.microsoft.com/office/drawing/2014/main" id="{8A30BFE4-30F0-4C45-A7D1-5D489D801612}"/>
              </a:ext>
            </a:extLst>
          </p:cNvPr>
          <p:cNvSpPr/>
          <p:nvPr/>
        </p:nvSpPr>
        <p:spPr>
          <a:xfrm>
            <a:off x="2730902" y="4754508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AFD1496-C287-4377-B086-570A49A0BB1F}"/>
              </a:ext>
            </a:extLst>
          </p:cNvPr>
          <p:cNvSpPr/>
          <p:nvPr/>
        </p:nvSpPr>
        <p:spPr>
          <a:xfrm>
            <a:off x="2730902" y="4923604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DCBAAC2-49A9-4808-B000-E1ABC27F2A51}"/>
              </a:ext>
            </a:extLst>
          </p:cNvPr>
          <p:cNvSpPr/>
          <p:nvPr/>
        </p:nvSpPr>
        <p:spPr>
          <a:xfrm>
            <a:off x="2730902" y="509270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497FC4D3-ACEF-498E-8FD4-8994A0D50C9A}"/>
              </a:ext>
            </a:extLst>
          </p:cNvPr>
          <p:cNvSpPr/>
          <p:nvPr/>
        </p:nvSpPr>
        <p:spPr>
          <a:xfrm>
            <a:off x="4088660" y="4987995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700EACE-3DC9-4DAE-BC48-C94FCD175F3D}"/>
              </a:ext>
            </a:extLst>
          </p:cNvPr>
          <p:cNvSpPr/>
          <p:nvPr/>
        </p:nvSpPr>
        <p:spPr>
          <a:xfrm>
            <a:off x="4088660" y="5157091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510C384D-2800-4D7C-893B-BA9C9300C1DF}"/>
              </a:ext>
            </a:extLst>
          </p:cNvPr>
          <p:cNvSpPr/>
          <p:nvPr/>
        </p:nvSpPr>
        <p:spPr>
          <a:xfrm>
            <a:off x="4088660" y="532618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FE98743B-A01A-4D76-B999-C34E63913A7B}"/>
              </a:ext>
            </a:extLst>
          </p:cNvPr>
          <p:cNvSpPr/>
          <p:nvPr/>
        </p:nvSpPr>
        <p:spPr>
          <a:xfrm>
            <a:off x="5424117" y="3537633"/>
            <a:ext cx="1585855" cy="1266072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69F2BB1-FD8F-4136-8583-6632C7172C0C}"/>
                  </a:ext>
                </a:extLst>
              </p:cNvPr>
              <p:cNvSpPr/>
              <p:nvPr/>
            </p:nvSpPr>
            <p:spPr>
              <a:xfrm>
                <a:off x="7238488" y="2853857"/>
                <a:ext cx="4483984" cy="116955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tree split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한번도 사용되지 않았다면 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</a:p>
              <a:p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OOB Error of the original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𝑒</m:t>
                        </m:r>
                      </m:e>
                      <m:sub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= OOB Error of the Permuted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342900" indent="-342900">
                  <a:buAutoNum type="arabicParenBoth" startAt="2"/>
                </a:pP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e>
                      <m:sub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tree split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중요하게 사용되었다면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</a:p>
              <a:p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OOB Error of the original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𝑒</m:t>
                        </m:r>
                      </m:e>
                      <m:sub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&lt; OOB Error of the Permuted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4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169F2BB1-FD8F-4136-8583-6632C7172C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488" y="2853857"/>
                <a:ext cx="4483984" cy="1169551"/>
              </a:xfrm>
              <a:prstGeom prst="rect">
                <a:avLst/>
              </a:prstGeom>
              <a:blipFill>
                <a:blip r:embed="rId8"/>
                <a:stretch>
                  <a:fillRect l="-949" t="-4639" b="-463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그림 83">
            <a:extLst>
              <a:ext uri="{FF2B5EF4-FFF2-40B4-BE49-F238E27FC236}">
                <a16:creationId xmlns:a16="http://schemas.microsoft.com/office/drawing/2014/main" id="{73212F87-BDEC-4654-A807-0A02E4A74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488" y="4303745"/>
            <a:ext cx="4483984" cy="19249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125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375487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Random Forest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Decision tree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ensemble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하는 기법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Ensemble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할 때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다양성을 확보하기 위하여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bagging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randomly chosen predictor variables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두 가지 기법을 사용함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3754874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24C5E977-CAAB-4B86-89C7-4BAAB4A1D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90"/>
          <a:stretch/>
        </p:blipFill>
        <p:spPr>
          <a:xfrm>
            <a:off x="1967851" y="3710969"/>
            <a:ext cx="2854765" cy="252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3CE7A2-2758-46BD-9053-76C4353E5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494" y="3710969"/>
            <a:ext cx="2598956" cy="2520000"/>
          </a:xfrm>
          <a:prstGeom prst="rect">
            <a:avLst/>
          </a:prstGeom>
        </p:spPr>
      </p:pic>
      <p:sp>
        <p:nvSpPr>
          <p:cNvPr id="106" name="타원 105">
            <a:extLst>
              <a:ext uri="{FF2B5EF4-FFF2-40B4-BE49-F238E27FC236}">
                <a16:creationId xmlns:a16="http://schemas.microsoft.com/office/drawing/2014/main" id="{63050A96-EE76-443E-B403-D43EA5CAF296}"/>
              </a:ext>
            </a:extLst>
          </p:cNvPr>
          <p:cNvSpPr/>
          <p:nvPr/>
        </p:nvSpPr>
        <p:spPr>
          <a:xfrm>
            <a:off x="5277634" y="491696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BE7289E4-0651-46B2-BA15-64D5ACB49D9C}"/>
              </a:ext>
            </a:extLst>
          </p:cNvPr>
          <p:cNvSpPr/>
          <p:nvPr/>
        </p:nvSpPr>
        <p:spPr>
          <a:xfrm>
            <a:off x="5854801" y="491696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95A910B5-3551-49AA-B909-47089198B7E0}"/>
              </a:ext>
            </a:extLst>
          </p:cNvPr>
          <p:cNvSpPr/>
          <p:nvPr/>
        </p:nvSpPr>
        <p:spPr>
          <a:xfrm>
            <a:off x="6431967" y="4916969"/>
            <a:ext cx="108000" cy="10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7421BF-5AEC-46DE-98AD-1F455A33BD92}"/>
              </a:ext>
            </a:extLst>
          </p:cNvPr>
          <p:cNvGrpSpPr/>
          <p:nvPr/>
        </p:nvGrpSpPr>
        <p:grpSpPr>
          <a:xfrm>
            <a:off x="2022056" y="2521505"/>
            <a:ext cx="8147888" cy="720000"/>
            <a:chOff x="1780857" y="2521505"/>
            <a:chExt cx="8147888" cy="720000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FACD2FDE-7983-4109-B050-AAE11780A9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0857" y="2521505"/>
              <a:ext cx="2520000" cy="7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A113724C-6A62-4000-80FD-144A8A7B335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4801" y="2521505"/>
              <a:ext cx="2520000" cy="7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90CD9255-42DC-4267-AEA6-AD564C3FC8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8745" y="2521505"/>
              <a:ext cx="2520000" cy="7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EF4365D-0254-46DF-9F35-66914ACC90F7}"/>
              </a:ext>
            </a:extLst>
          </p:cNvPr>
          <p:cNvCxnSpPr>
            <a:stCxn id="112" idx="2"/>
            <a:endCxn id="3" idx="0"/>
          </p:cNvCxnSpPr>
          <p:nvPr/>
        </p:nvCxnSpPr>
        <p:spPr>
          <a:xfrm>
            <a:off x="3282056" y="3241505"/>
            <a:ext cx="113178" cy="46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59914553-13E3-41FC-941B-3AE23C721C92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6066309" y="3241505"/>
            <a:ext cx="29691" cy="53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864CE754-AB69-44B0-97D7-862BDAA6B8CD}"/>
              </a:ext>
            </a:extLst>
          </p:cNvPr>
          <p:cNvCxnSpPr>
            <a:cxnSpLocks/>
            <a:stCxn id="114" idx="2"/>
            <a:endCxn id="4" idx="0"/>
          </p:cNvCxnSpPr>
          <p:nvPr/>
        </p:nvCxnSpPr>
        <p:spPr>
          <a:xfrm flipH="1">
            <a:off x="8505972" y="3241505"/>
            <a:ext cx="403972" cy="46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12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447759-0ADC-4ED6-AC96-4D0EA81B2036}"/>
              </a:ext>
            </a:extLst>
          </p:cNvPr>
          <p:cNvSpPr/>
          <p:nvPr/>
        </p:nvSpPr>
        <p:spPr>
          <a:xfrm>
            <a:off x="1611034" y="1654668"/>
            <a:ext cx="9663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“Can a set of weak learners create a single strong learner?”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2FB6F6-B8BA-4235-8D9C-4F4A91658EB6}"/>
              </a:ext>
            </a:extLst>
          </p:cNvPr>
          <p:cNvSpPr/>
          <p:nvPr/>
        </p:nvSpPr>
        <p:spPr>
          <a:xfrm>
            <a:off x="4496462" y="2416184"/>
            <a:ext cx="3585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i="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“Yes! Boosting!” </a:t>
            </a:r>
            <a:r>
              <a:rPr lang="en-US" altLang="ko-KR" sz="1600" i="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-1997</a:t>
            </a:r>
            <a:r>
              <a:rPr lang="en-US" altLang="ko-KR" sz="2800" i="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  <p:pic>
        <p:nvPicPr>
          <p:cNvPr id="2050" name="Picture 2" descr="Robert Schapire at Microsoft Research">
            <a:extLst>
              <a:ext uri="{FF2B5EF4-FFF2-40B4-BE49-F238E27FC236}">
                <a16:creationId xmlns:a16="http://schemas.microsoft.com/office/drawing/2014/main" id="{6FCBCD96-ADB0-4E23-B4BE-9C17BC9A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01" y="3659687"/>
            <a:ext cx="4130799" cy="240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36F255-E68C-456B-994D-2C7AF6BFEDE4}"/>
              </a:ext>
            </a:extLst>
          </p:cNvPr>
          <p:cNvSpPr/>
          <p:nvPr/>
        </p:nvSpPr>
        <p:spPr>
          <a:xfrm>
            <a:off x="6442902" y="4402838"/>
            <a:ext cx="32495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Robert </a:t>
            </a:r>
            <a:r>
              <a:rPr lang="en-US" altLang="ko-KR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Schapire</a:t>
            </a:r>
            <a:endParaRPr lang="en-US" altLang="ko-KR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 Princeton  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컴퓨터과학과 교수</a:t>
            </a:r>
            <a:endParaRPr lang="en-US" altLang="ko-KR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 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101541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의존적 앙상블 방법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개별 학습기들이 서로 독립이 아닌 경우를 의미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1E3160-91A6-4139-AB36-55C73585B7D8}"/>
              </a:ext>
            </a:extLst>
          </p:cNvPr>
          <p:cNvGrpSpPr/>
          <p:nvPr/>
        </p:nvGrpSpPr>
        <p:grpSpPr>
          <a:xfrm>
            <a:off x="1687654" y="2354997"/>
            <a:ext cx="8816693" cy="2638544"/>
            <a:chOff x="1160745" y="2421672"/>
            <a:chExt cx="8816693" cy="263854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D0EC96-FC4B-4DF6-A956-6CA985862A65}"/>
                </a:ext>
              </a:extLst>
            </p:cNvPr>
            <p:cNvSpPr txBox="1"/>
            <p:nvPr/>
          </p:nvSpPr>
          <p:spPr>
            <a:xfrm>
              <a:off x="4294869" y="4259997"/>
              <a:ext cx="260032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1" algn="ctr">
                <a:lnSpc>
                  <a:spcPct val="150000"/>
                </a:lnSpc>
              </a:pPr>
              <a:r>
                <a:rPr lang="ko-KR" altLang="en-US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의존적 앙상블 방법</a:t>
              </a:r>
              <a:endPara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indent="-11" algn="ctr">
                <a:lnSpc>
                  <a:spcPct val="150000"/>
                </a:lnSpc>
              </a:pPr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(Dependent</a:t>
              </a:r>
              <a:r>
                <a:rPr lang="ko-KR" altLang="en-US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Ensemble</a:t>
              </a:r>
              <a:r>
                <a:rPr lang="ko-KR" altLang="en-US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Method)</a:t>
              </a:r>
              <a:endPara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3FDFE6-8CF9-4270-A370-F137177B877C}"/>
                </a:ext>
              </a:extLst>
            </p:cNvPr>
            <p:cNvSpPr/>
            <p:nvPr/>
          </p:nvSpPr>
          <p:spPr>
            <a:xfrm>
              <a:off x="1160745" y="3325445"/>
              <a:ext cx="276355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앙상블 방법</a:t>
              </a:r>
              <a:endParaRPr lang="en-US" altLang="ko-KR" sz="2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en-US" altLang="ko-KR" sz="2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(Ensemble Method)</a:t>
              </a:r>
              <a:endParaRPr lang="ko-KR" altLang="en-US" sz="2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A65E6E-A922-494E-9AF8-2C3353CBC65A}"/>
                </a:ext>
              </a:extLst>
            </p:cNvPr>
            <p:cNvSpPr txBox="1"/>
            <p:nvPr/>
          </p:nvSpPr>
          <p:spPr>
            <a:xfrm>
              <a:off x="4294869" y="2421672"/>
              <a:ext cx="260032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1" algn="ctr">
                <a:lnSpc>
                  <a:spcPct val="150000"/>
                </a:lnSpc>
              </a:pPr>
              <a:r>
                <a:rPr lang="ko-KR" altLang="en-US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독립적 앙상블 방법</a:t>
              </a:r>
              <a:endPara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  <a:p>
              <a:pPr indent="-11" algn="ctr">
                <a:lnSpc>
                  <a:spcPct val="150000"/>
                </a:lnSpc>
              </a:pPr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(Independent</a:t>
              </a:r>
              <a:r>
                <a:rPr lang="ko-KR" altLang="en-US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Ensemble</a:t>
              </a:r>
              <a:r>
                <a:rPr lang="ko-KR" altLang="en-US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Method)</a:t>
              </a:r>
              <a:endPara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1B83BB5-6CEA-4867-BC66-A242291358F2}"/>
                </a:ext>
              </a:extLst>
            </p:cNvPr>
            <p:cNvSpPr/>
            <p:nvPr/>
          </p:nvSpPr>
          <p:spPr>
            <a:xfrm>
              <a:off x="7653338" y="2588418"/>
              <a:ext cx="2324100" cy="466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Bagging, Random Forest</a:t>
              </a:r>
              <a:endPara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D886E05-2EE3-48F7-BEDE-25B2310D69BA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 flipV="1">
              <a:off x="3924301" y="2821782"/>
              <a:ext cx="370568" cy="9191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89E5CB3-73BE-469C-8710-4BEC59B3E517}"/>
                </a:ext>
              </a:extLst>
            </p:cNvPr>
            <p:cNvCxnSpPr>
              <a:cxnSpLocks/>
              <a:stCxn id="4" idx="3"/>
              <a:endCxn id="3" idx="1"/>
            </p:cNvCxnSpPr>
            <p:nvPr/>
          </p:nvCxnSpPr>
          <p:spPr>
            <a:xfrm>
              <a:off x="3924301" y="3740944"/>
              <a:ext cx="370568" cy="91916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72AFAF-E1E9-4239-8644-1B5BD58161DB}"/>
                </a:ext>
              </a:extLst>
            </p:cNvPr>
            <p:cNvSpPr/>
            <p:nvPr/>
          </p:nvSpPr>
          <p:spPr>
            <a:xfrm>
              <a:off x="7653338" y="4426743"/>
              <a:ext cx="2324100" cy="466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Boosting</a:t>
              </a:r>
              <a:endPara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341A9E4-E71A-48D4-B608-D314CA526C6B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 flipV="1">
              <a:off x="6895194" y="2821781"/>
              <a:ext cx="75814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0F0F74D-0F77-4BA1-B1F1-913F6E6CFE13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6962775" y="4660106"/>
              <a:ext cx="690563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175FC99-0095-446D-9814-0340B6387739}"/>
              </a:ext>
            </a:extLst>
          </p:cNvPr>
          <p:cNvSpPr/>
          <p:nvPr/>
        </p:nvSpPr>
        <p:spPr>
          <a:xfrm>
            <a:off x="4895849" y="4193322"/>
            <a:ext cx="5608498" cy="800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의존적 앙상블 방법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개별 학습기들이 서로 독립이 아닌 경우를 의미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핵심 아이디어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분류하기 어려운 데이터에 학습을 집중함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초기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모든 데이터에 대해 동일한 가중치를 할당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/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진행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올바르게 분류된 데이터 가중치 줄이고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잘못 분류된 데이터의 가중치 증가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배깅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데이터가 추출될 확률이 모두 동일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/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부스팅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데이터에 할당된 가중치에 비례해 추출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머신러닝/딥러닝] 4. Boosting">
            <a:extLst>
              <a:ext uri="{FF2B5EF4-FFF2-40B4-BE49-F238E27FC236}">
                <a16:creationId xmlns:a16="http://schemas.microsoft.com/office/drawing/2014/main" id="{A8E53FA9-F8B0-47C8-A10E-AE69703C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064" y="2897547"/>
            <a:ext cx="6117872" cy="344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84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- AdaBoost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부스팅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모델의 시초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이전 모델이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오분류한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데이터의 가중치를 수정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오분류한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경우에 더 높은 가중치 부여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73070-7EA0-42FF-867A-E103E4F0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2158883"/>
            <a:ext cx="79057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78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- 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4B527-0246-46F7-A4B4-F98E544964C0}"/>
                  </a:ext>
                </a:extLst>
              </p:cNvPr>
              <p:cNvSpPr txBox="1"/>
              <p:nvPr/>
            </p:nvSpPr>
            <p:spPr>
              <a:xfrm>
                <a:off x="8445599" y="1509883"/>
                <a:ext cx="2765124" cy="838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defRPr sz="20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ko-KR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pt-BR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ko-KR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altLang="ko-KR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altLang="ko-KR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pt-BR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ko-KR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64B527-0246-46F7-A4B4-F98E54496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99" y="1509883"/>
                <a:ext cx="2765124" cy="838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3BC6AE4-C72E-451F-8048-4D9077B5FA2B}"/>
                  </a:ext>
                </a:extLst>
              </p:cNvPr>
              <p:cNvSpPr/>
              <p:nvPr/>
            </p:nvSpPr>
            <p:spPr>
              <a:xfrm>
                <a:off x="646394" y="1687464"/>
                <a:ext cx="7715510" cy="483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1. 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트레이닝 데이터의 각 데이터 포인트별 초기 가중치와 오차율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=</a:t>
                </a:r>
                <a:r>
                  <a:rPr lang="en-US" altLang="ko-KR" dirty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b="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(i=1, …, n)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3BC6AE4-C72E-451F-8048-4D9077B5F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4" y="1687464"/>
                <a:ext cx="7715510" cy="483466"/>
              </a:xfrm>
              <a:prstGeom prst="rect">
                <a:avLst/>
              </a:prstGeom>
              <a:blipFill>
                <a:blip r:embed="rId4"/>
                <a:stretch>
                  <a:fillRect l="-632" b="-15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60E95E-603B-4767-ACA1-E3B7EB98AE2C}"/>
                  </a:ext>
                </a:extLst>
              </p:cNvPr>
              <p:cNvSpPr/>
              <p:nvPr/>
            </p:nvSpPr>
            <p:spPr>
              <a:xfrm>
                <a:off x="646394" y="2841594"/>
                <a:ext cx="5585375" cy="395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2. j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번째 약한 </a:t>
                </a:r>
                <a:r>
                  <a:rPr lang="ko-KR" altLang="en-US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학습기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이용해 트레이닝 데이터 학습 </a:t>
                </a:r>
                <a:endParaRPr lang="en-US" altLang="ko-KR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C60E95E-603B-4767-ACA1-E3B7EB98A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4" y="2841594"/>
                <a:ext cx="5585375" cy="395045"/>
              </a:xfrm>
              <a:prstGeom prst="rect">
                <a:avLst/>
              </a:prstGeom>
              <a:blipFill>
                <a:blip r:embed="rId5"/>
                <a:stretch>
                  <a:fillRect l="-873" b="-2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9064254-DC93-47BF-B3AB-3B0728955984}"/>
                  </a:ext>
                </a:extLst>
              </p:cNvPr>
              <p:cNvSpPr/>
              <p:nvPr/>
            </p:nvSpPr>
            <p:spPr>
              <a:xfrm>
                <a:off x="646394" y="3907303"/>
                <a:ext cx="6479851" cy="395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3. (2)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사용한 약한 </a:t>
                </a:r>
                <a:r>
                  <a:rPr lang="ko-KR" altLang="en-US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학습기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가중치가 적용된 오차율 구함 </a:t>
                </a:r>
                <a:endParaRPr lang="en-US" altLang="ko-KR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9064254-DC93-47BF-B3AB-3B07289559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4" y="3907303"/>
                <a:ext cx="6479851" cy="395045"/>
              </a:xfrm>
              <a:prstGeom prst="rect">
                <a:avLst/>
              </a:prstGeom>
              <a:blipFill>
                <a:blip r:embed="rId6"/>
                <a:stretch>
                  <a:fillRect l="-753" t="-1538" b="-2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44ED67-0B6B-4B74-AAA3-AB4871340A68}"/>
                  </a:ext>
                </a:extLst>
              </p:cNvPr>
              <p:cNvSpPr txBox="1"/>
              <p:nvPr/>
            </p:nvSpPr>
            <p:spPr>
              <a:xfrm>
                <a:off x="7121542" y="3685511"/>
                <a:ext cx="3422128" cy="838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altLang="ko-K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000" i="1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altLang="ko-KR" sz="20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pt-BR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ko-KR" sz="200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t-BR" altLang="ko-KR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altLang="ko-KR" sz="200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pt-BR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44ED67-0B6B-4B74-AAA3-AB4871340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542" y="3685511"/>
                <a:ext cx="3422128" cy="838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4F357D-B314-4068-9417-528CBDDA85BE}"/>
                  </a:ext>
                </a:extLst>
              </p:cNvPr>
              <p:cNvSpPr/>
              <p:nvPr/>
            </p:nvSpPr>
            <p:spPr>
              <a:xfrm>
                <a:off x="646394" y="4973013"/>
                <a:ext cx="4992406" cy="568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4. 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약한 </a:t>
                </a:r>
                <a:r>
                  <a:rPr lang="ko-KR" altLang="en-US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학습기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전체에 적용된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err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fPr>
                      <m:num>
                        <m: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i="1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j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ko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e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j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i="1" dirty="0">
                    <a:solidFill>
                      <a:sysClr val="windowText" lastClr="000000"/>
                    </a:solidFill>
                    <a:latin typeface="Cambria Math" panose="02040503050406030204" pitchFamily="18" charset="0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 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4F357D-B314-4068-9417-528CBDDA8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4" y="4973013"/>
                <a:ext cx="4992406" cy="568874"/>
              </a:xfrm>
              <a:prstGeom prst="rect">
                <a:avLst/>
              </a:prstGeom>
              <a:blipFill>
                <a:blip r:embed="rId8"/>
                <a:stretch>
                  <a:fillRect l="-977" r="-855" b="-43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EFAAA8-DED5-4FE8-908A-6F45B3AFDEE0}"/>
                  </a:ext>
                </a:extLst>
              </p:cNvPr>
              <p:cNvSpPr/>
              <p:nvPr/>
            </p:nvSpPr>
            <p:spPr>
              <a:xfrm>
                <a:off x="6881027" y="119892"/>
                <a:ext cx="5052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이진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(binary classifier) 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기준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= identical function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EFAAA8-DED5-4FE8-908A-6F45B3AFDE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27" y="119892"/>
                <a:ext cx="5052281" cy="369332"/>
              </a:xfrm>
              <a:prstGeom prst="rect">
                <a:avLst/>
              </a:prstGeom>
              <a:blipFill>
                <a:blip r:embed="rId9"/>
                <a:stretch>
                  <a:fillRect l="-1086" t="-6667" r="-72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89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- AdaBoost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3BC6AE4-C72E-451F-8048-4D9077B5FA2B}"/>
                  </a:ext>
                </a:extLst>
              </p:cNvPr>
              <p:cNvSpPr/>
              <p:nvPr/>
            </p:nvSpPr>
            <p:spPr>
              <a:xfrm>
                <a:off x="646394" y="1687464"/>
                <a:ext cx="9126024" cy="3950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5. 4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구한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  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와 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현재 데이터 포인트에 적용 중인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이용해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업데이트   </a:t>
                </a:r>
                <a:endParaRPr lang="en-US" altLang="ko-KR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3BC6AE4-C72E-451F-8048-4D9077B5F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4" y="1687464"/>
                <a:ext cx="9126024" cy="395045"/>
              </a:xfrm>
              <a:prstGeom prst="rect">
                <a:avLst/>
              </a:prstGeom>
              <a:blipFill>
                <a:blip r:embed="rId3"/>
                <a:stretch>
                  <a:fillRect l="-534" t="-12308" b="-2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0B4F357D-B314-4068-9417-528CBDDA85BE}"/>
              </a:ext>
            </a:extLst>
          </p:cNvPr>
          <p:cNvSpPr/>
          <p:nvPr/>
        </p:nvSpPr>
        <p:spPr>
          <a:xfrm>
            <a:off x="646394" y="4765070"/>
            <a:ext cx="499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7. 2~6 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단계를 약한 </a:t>
            </a:r>
            <a:r>
              <a:rPr lang="ko-KR" altLang="en-US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학습기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수만큼 반복 수행</a:t>
            </a:r>
            <a:endParaRPr lang="en-US" altLang="ko-KR" i="1" dirty="0">
              <a:solidFill>
                <a:sysClr val="windowText" lastClr="000000"/>
              </a:solidFill>
              <a:latin typeface="Cambria Math" panose="02040503050406030204" pitchFamily="18" charset="0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9E8DC1-88F7-4EFB-BFEE-5851C9C6CB70}"/>
                  </a:ext>
                </a:extLst>
              </p:cNvPr>
              <p:cNvSpPr txBox="1"/>
              <p:nvPr/>
            </p:nvSpPr>
            <p:spPr>
              <a:xfrm>
                <a:off x="4131328" y="2215101"/>
                <a:ext cx="39806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&lt;−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 …,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9E8DC1-88F7-4EFB-BFEE-5851C9C6C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328" y="2215101"/>
                <a:ext cx="3980642" cy="276999"/>
              </a:xfrm>
              <a:prstGeom prst="rect">
                <a:avLst/>
              </a:prstGeom>
              <a:blipFill>
                <a:blip r:embed="rId4"/>
                <a:stretch>
                  <a:fillRect l="-613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E404419-BCA7-422B-BB14-A5382D7F6A24}"/>
                  </a:ext>
                </a:extLst>
              </p:cNvPr>
              <p:cNvSpPr/>
              <p:nvPr/>
            </p:nvSpPr>
            <p:spPr>
              <a:xfrm>
                <a:off x="646393" y="2780855"/>
                <a:ext cx="111748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40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예측값과</a:t>
                </a:r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실제값이 동일하다면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𝑓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=1</m:t>
                    </m:r>
                    <m:r>
                      <a:rPr lang="ko-KR" alt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이</m:t>
                    </m:r>
                  </m:oMath>
                </a14:m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되므로</a:t>
                </a:r>
                <a:r>
                  <a:rPr lang="en-US" altLang="ko-KR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개별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의</m:t>
                    </m:r>
                  </m:oMath>
                </a14:m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는</m:t>
                    </m:r>
                  </m:oMath>
                </a14:m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작아짐 </a:t>
                </a:r>
                <a:endParaRPr lang="en-US" altLang="ko-KR" sz="140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ko-KR" altLang="en-US" sz="140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예측값과</a:t>
                </a:r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실제값이 다르다면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𝑓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r>
                      <a:rPr lang="en-US" altLang="ko-KR" sz="14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1</m:t>
                    </m:r>
                  </m:oMath>
                </a14:m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 되므로 개별 데이터 포인트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40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가중치가 커짐</a:t>
                </a:r>
                <a:endParaRPr lang="en-US" altLang="ko-KR" sz="140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1E404419-BCA7-422B-BB14-A5382D7F6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3" y="2780855"/>
                <a:ext cx="11174817" cy="523220"/>
              </a:xfrm>
              <a:prstGeom prst="rect">
                <a:avLst/>
              </a:prstGeom>
              <a:blipFill>
                <a:blip r:embed="rId5"/>
                <a:stretch>
                  <a:fillRect l="-164" t="-1163" b="-12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C8CD947-0834-41E8-B0C5-9C76E8A81562}"/>
                  </a:ext>
                </a:extLst>
              </p:cNvPr>
              <p:cNvSpPr/>
              <p:nvPr/>
            </p:nvSpPr>
            <p:spPr>
              <a:xfrm>
                <a:off x="6881027" y="119892"/>
                <a:ext cx="5052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이진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(binary classifier) </a:t>
                </a:r>
                <a:r>
                  <a:rPr lang="ko-KR" altLang="en-US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기준</a:t>
                </a:r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= identical function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C8CD947-0834-41E8-B0C5-9C76E8A81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27" y="119892"/>
                <a:ext cx="5052281" cy="369332"/>
              </a:xfrm>
              <a:prstGeom prst="rect">
                <a:avLst/>
              </a:prstGeom>
              <a:blipFill>
                <a:blip r:embed="rId6"/>
                <a:stretch>
                  <a:fillRect l="-1086" t="-6667" r="-724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165DE6-B0AE-4A16-BC30-56F7139B9910}"/>
              </a:ext>
            </a:extLst>
          </p:cNvPr>
          <p:cNvSpPr/>
          <p:nvPr/>
        </p:nvSpPr>
        <p:spPr>
          <a:xfrm>
            <a:off x="646394" y="3502950"/>
            <a:ext cx="499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6. 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가중치 합이 </a:t>
            </a:r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되도록 가중치를 정규화</a:t>
            </a:r>
            <a:endParaRPr lang="en-US" altLang="ko-KR" i="1" dirty="0">
              <a:solidFill>
                <a:sysClr val="windowText" lastClr="000000"/>
              </a:solidFill>
              <a:latin typeface="Cambria Math" panose="02040503050406030204" pitchFamily="18" charset="0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8B1387-0AE2-4F1C-9D02-7537F58547C9}"/>
                  </a:ext>
                </a:extLst>
              </p:cNvPr>
              <p:cNvSpPr txBox="1"/>
              <p:nvPr/>
            </p:nvSpPr>
            <p:spPr>
              <a:xfrm>
                <a:off x="5281258" y="3927741"/>
                <a:ext cx="1629485" cy="582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&lt;−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8B1387-0AE2-4F1C-9D02-7537F5854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258" y="3927741"/>
                <a:ext cx="1629485" cy="5829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E35CEB-2F91-4812-A922-5021FA12B96E}"/>
              </a:ext>
            </a:extLst>
          </p:cNvPr>
          <p:cNvSpPr/>
          <p:nvPr/>
        </p:nvSpPr>
        <p:spPr>
          <a:xfrm>
            <a:off x="646394" y="5660440"/>
            <a:ext cx="499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8. 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강한 학습기를 이용해 최종 </a:t>
            </a:r>
            <a:r>
              <a:rPr lang="ko-KR" altLang="en-US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예측값을</a:t>
            </a:r>
            <a:r>
              <a:rPr lang="ko-KR" altLang="en-US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구함</a:t>
            </a:r>
            <a:endParaRPr lang="en-US" altLang="ko-KR" i="1" dirty="0">
              <a:solidFill>
                <a:sysClr val="windowText" lastClr="000000"/>
              </a:solidFill>
              <a:latin typeface="Cambria Math" panose="02040503050406030204" pitchFamily="18" charset="0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82568-4104-40C4-8DF6-C212274CCE1B}"/>
                  </a:ext>
                </a:extLst>
              </p:cNvPr>
              <p:cNvSpPr txBox="1"/>
              <p:nvPr/>
            </p:nvSpPr>
            <p:spPr>
              <a:xfrm>
                <a:off x="5638800" y="5451344"/>
                <a:ext cx="2627386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682568-4104-40C4-8DF6-C212274CC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451344"/>
                <a:ext cx="2627386" cy="787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20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FB0390-DFDF-4383-8B36-C795AFF46512}"/>
              </a:ext>
            </a:extLst>
          </p:cNvPr>
          <p:cNvSpPr/>
          <p:nvPr/>
        </p:nvSpPr>
        <p:spPr>
          <a:xfrm>
            <a:off x="1385969" y="1720840"/>
            <a:ext cx="942006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해당 발표자료는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고려대학교 산업경영공학과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강필성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비즈니스 </a:t>
            </a:r>
            <a:r>
              <a:rPr lang="ko-KR" altLang="en-US" sz="2400" b="1" dirty="0" err="1"/>
              <a:t>애널리틱스</a:t>
            </a:r>
            <a:r>
              <a:rPr lang="en-US" altLang="ko-KR" sz="2400" b="1" dirty="0"/>
              <a:t>(IME654)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김성범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다변량 통계분석 및 데이터 마이닝</a:t>
            </a:r>
            <a:r>
              <a:rPr lang="en-US" altLang="ko-KR" sz="2400" b="1" dirty="0"/>
              <a:t>(IME567)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의 강의자료를 사용했음을 미리 밝힙니다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2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id="{C77A4BC9-2C56-4590-AA7D-00A3B2D7D434}"/>
              </a:ext>
            </a:extLst>
          </p:cNvPr>
          <p:cNvSpPr/>
          <p:nvPr/>
        </p:nvSpPr>
        <p:spPr>
          <a:xfrm>
            <a:off x="521808" y="2924175"/>
            <a:ext cx="497088" cy="1895475"/>
          </a:xfrm>
          <a:prstGeom prst="rect">
            <a:avLst/>
          </a:prstGeom>
          <a:solidFill>
            <a:srgbClr val="2B2B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- AdaBoost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51B874-E2D4-4286-B636-6A4853F2B8E7}"/>
              </a:ext>
            </a:extLst>
          </p:cNvPr>
          <p:cNvSpPr/>
          <p:nvPr/>
        </p:nvSpPr>
        <p:spPr>
          <a:xfrm>
            <a:off x="521808" y="2924175"/>
            <a:ext cx="1895475" cy="1895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7F893C-D6D2-4ABD-9E82-5FC4E65DC6B5}"/>
              </a:ext>
            </a:extLst>
          </p:cNvPr>
          <p:cNvSpPr/>
          <p:nvPr/>
        </p:nvSpPr>
        <p:spPr>
          <a:xfrm>
            <a:off x="4480195" y="2924175"/>
            <a:ext cx="1895475" cy="1895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DA5814-2E18-4EBB-B2E9-9BD31F52615E}"/>
              </a:ext>
            </a:extLst>
          </p:cNvPr>
          <p:cNvSpPr/>
          <p:nvPr/>
        </p:nvSpPr>
        <p:spPr>
          <a:xfrm>
            <a:off x="7202621" y="2924175"/>
            <a:ext cx="1895475" cy="1895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91A25D-3264-4338-B833-886F3A6B76DF}"/>
              </a:ext>
            </a:extLst>
          </p:cNvPr>
          <p:cNvSpPr/>
          <p:nvPr/>
        </p:nvSpPr>
        <p:spPr>
          <a:xfrm>
            <a:off x="9925050" y="2924175"/>
            <a:ext cx="1895475" cy="1895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212C28B-0354-4EC4-B315-D3E610067DED}"/>
                  </a:ext>
                </a:extLst>
              </p:cNvPr>
              <p:cNvSpPr/>
              <p:nvPr/>
            </p:nvSpPr>
            <p:spPr>
              <a:xfrm>
                <a:off x="2697157" y="3633385"/>
                <a:ext cx="9494843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altLang="ko-KR" sz="2500" i="1" smtClean="0">
                          <a:latin typeface="Cambria Math" panose="02040503050406030204" pitchFamily="18" charset="0"/>
                        </a:rPr>
                        <m:t>(                                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                             )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4212C28B-0354-4EC4-B315-D3E610067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57" y="3633385"/>
                <a:ext cx="9494843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2AF549E-4168-4C36-8520-ADDD0B5E888C}"/>
                  </a:ext>
                </a:extLst>
              </p:cNvPr>
              <p:cNvSpPr/>
              <p:nvPr/>
            </p:nvSpPr>
            <p:spPr>
              <a:xfrm>
                <a:off x="9073535" y="3633385"/>
                <a:ext cx="876074" cy="4770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2AF549E-4168-4C36-8520-ADDD0B5E8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3535" y="3633385"/>
                <a:ext cx="876074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CC4021A-3F61-4919-9A03-46731F5E15FE}"/>
                  </a:ext>
                </a:extLst>
              </p:cNvPr>
              <p:cNvSpPr/>
              <p:nvPr/>
            </p:nvSpPr>
            <p:spPr>
              <a:xfrm>
                <a:off x="6351109" y="3633385"/>
                <a:ext cx="876073" cy="4770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CC4021A-3F61-4919-9A03-46731F5E1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109" y="3633385"/>
                <a:ext cx="87607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8487F03-06F5-485C-AD39-FB8F9BE3C0E1}"/>
                  </a:ext>
                </a:extLst>
              </p:cNvPr>
              <p:cNvSpPr/>
              <p:nvPr/>
            </p:nvSpPr>
            <p:spPr>
              <a:xfrm>
                <a:off x="3874968" y="3633385"/>
                <a:ext cx="629788" cy="477054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8487F03-06F5-485C-AD39-FB8F9BE3C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968" y="3633385"/>
                <a:ext cx="629788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DDBD38C6-E6F2-4E2D-A1DD-5931E850EDF9}"/>
              </a:ext>
            </a:extLst>
          </p:cNvPr>
          <p:cNvSpPr/>
          <p:nvPr/>
        </p:nvSpPr>
        <p:spPr>
          <a:xfrm>
            <a:off x="4799843" y="2526802"/>
            <a:ext cx="125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약한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학습기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endParaRPr lang="ko-KR" altLang="en-US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54C175-D7DA-485F-A437-D30B41D00BCB}"/>
              </a:ext>
            </a:extLst>
          </p:cNvPr>
          <p:cNvSpPr/>
          <p:nvPr/>
        </p:nvSpPr>
        <p:spPr>
          <a:xfrm>
            <a:off x="7522269" y="2526802"/>
            <a:ext cx="125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약한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학습기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endParaRPr lang="ko-KR" altLang="en-US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FF5D81-DEF2-42BE-9FC9-5E46C484EC70}"/>
              </a:ext>
            </a:extLst>
          </p:cNvPr>
          <p:cNvSpPr/>
          <p:nvPr/>
        </p:nvSpPr>
        <p:spPr>
          <a:xfrm>
            <a:off x="10244698" y="2526802"/>
            <a:ext cx="125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약한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학습기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endParaRPr lang="ko-KR" altLang="en-US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061E30-80CB-4A20-991E-6B2569CFE0EC}"/>
              </a:ext>
            </a:extLst>
          </p:cNvPr>
          <p:cNvSpPr/>
          <p:nvPr/>
        </p:nvSpPr>
        <p:spPr>
          <a:xfrm>
            <a:off x="954885" y="2526802"/>
            <a:ext cx="1029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AdaBoost</a:t>
            </a:r>
            <a:endParaRPr lang="ko-KR" altLang="en-US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B352DB4-12D1-4C4B-9072-0E9C865276F1}"/>
              </a:ext>
            </a:extLst>
          </p:cNvPr>
          <p:cNvGrpSpPr/>
          <p:nvPr/>
        </p:nvGrpSpPr>
        <p:grpSpPr>
          <a:xfrm>
            <a:off x="718216" y="3045169"/>
            <a:ext cx="1502657" cy="1653486"/>
            <a:chOff x="-1652038" y="3373533"/>
            <a:chExt cx="1502657" cy="165348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135C341-911A-4A19-A07A-43CCBD21AE45}"/>
                </a:ext>
              </a:extLst>
            </p:cNvPr>
            <p:cNvSpPr/>
            <p:nvPr/>
          </p:nvSpPr>
          <p:spPr>
            <a:xfrm>
              <a:off x="-1652038" y="41104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10F4BAD-1F8F-42DD-94B6-92CB5F556EDE}"/>
                </a:ext>
              </a:extLst>
            </p:cNvPr>
            <p:cNvSpPr/>
            <p:nvPr/>
          </p:nvSpPr>
          <p:spPr>
            <a:xfrm>
              <a:off x="-1652038" y="45549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960E9F0-EDDD-489A-8014-9EEC8BD2AC0B}"/>
                </a:ext>
              </a:extLst>
            </p:cNvPr>
            <p:cNvSpPr/>
            <p:nvPr/>
          </p:nvSpPr>
          <p:spPr>
            <a:xfrm>
              <a:off x="-705853" y="3633385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99078A9-2903-4C34-98EB-1D82C7D40C06}"/>
                </a:ext>
              </a:extLst>
            </p:cNvPr>
            <p:cNvSpPr/>
            <p:nvPr/>
          </p:nvSpPr>
          <p:spPr>
            <a:xfrm>
              <a:off x="-1046811" y="3373533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83AF440-63A1-442C-B843-83DA908ABE1D}"/>
                </a:ext>
              </a:extLst>
            </p:cNvPr>
            <p:cNvSpPr/>
            <p:nvPr/>
          </p:nvSpPr>
          <p:spPr>
            <a:xfrm>
              <a:off x="-1291771" y="3633385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EDA12BE-6907-49A5-8473-E06C6D4B5EEA}"/>
                </a:ext>
              </a:extLst>
            </p:cNvPr>
            <p:cNvSpPr/>
            <p:nvPr/>
          </p:nvSpPr>
          <p:spPr>
            <a:xfrm>
              <a:off x="-1291771" y="3871912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A486007-861B-49F1-9F68-C842BB66D948}"/>
                </a:ext>
              </a:extLst>
            </p:cNvPr>
            <p:cNvSpPr/>
            <p:nvPr/>
          </p:nvSpPr>
          <p:spPr>
            <a:xfrm>
              <a:off x="-1046811" y="407264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42C0DC6-F0A3-455C-B31E-BD52BC5D65D2}"/>
                </a:ext>
              </a:extLst>
            </p:cNvPr>
            <p:cNvSpPr/>
            <p:nvPr/>
          </p:nvSpPr>
          <p:spPr>
            <a:xfrm>
              <a:off x="-260315" y="36333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791FF97-BF50-43C2-A676-2728597B9DFC}"/>
                </a:ext>
              </a:extLst>
            </p:cNvPr>
            <p:cNvSpPr/>
            <p:nvPr/>
          </p:nvSpPr>
          <p:spPr>
            <a:xfrm>
              <a:off x="-1291771" y="49160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4C5F8D5-8BAB-4EFC-871F-670F99A51450}"/>
                </a:ext>
              </a:extLst>
            </p:cNvPr>
            <p:cNvSpPr/>
            <p:nvPr/>
          </p:nvSpPr>
          <p:spPr>
            <a:xfrm>
              <a:off x="-262501" y="4554939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4A60770-2658-4276-BB43-37813B899453}"/>
              </a:ext>
            </a:extLst>
          </p:cNvPr>
          <p:cNvGrpSpPr/>
          <p:nvPr/>
        </p:nvGrpSpPr>
        <p:grpSpPr>
          <a:xfrm>
            <a:off x="4676603" y="3028472"/>
            <a:ext cx="1502657" cy="1653486"/>
            <a:chOff x="-1652038" y="3373533"/>
            <a:chExt cx="1502657" cy="1653486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7A3F903-95AE-44AB-A192-479FD878EFE6}"/>
                </a:ext>
              </a:extLst>
            </p:cNvPr>
            <p:cNvSpPr/>
            <p:nvPr/>
          </p:nvSpPr>
          <p:spPr>
            <a:xfrm>
              <a:off x="-1652038" y="41104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AAA8E35F-F963-40AE-ACB3-5AD0738803C0}"/>
                </a:ext>
              </a:extLst>
            </p:cNvPr>
            <p:cNvSpPr/>
            <p:nvPr/>
          </p:nvSpPr>
          <p:spPr>
            <a:xfrm>
              <a:off x="-1652038" y="45549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9FFC8D5-FABC-4C57-B0E4-E69C66CA4211}"/>
                </a:ext>
              </a:extLst>
            </p:cNvPr>
            <p:cNvSpPr/>
            <p:nvPr/>
          </p:nvSpPr>
          <p:spPr>
            <a:xfrm>
              <a:off x="-705853" y="3633385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28FA970-FB60-47F6-811F-6F3C8B3D9BCC}"/>
                </a:ext>
              </a:extLst>
            </p:cNvPr>
            <p:cNvSpPr/>
            <p:nvPr/>
          </p:nvSpPr>
          <p:spPr>
            <a:xfrm>
              <a:off x="-1046811" y="3373533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422417F-5CE2-4FA8-82AE-45BA394F7882}"/>
                </a:ext>
              </a:extLst>
            </p:cNvPr>
            <p:cNvSpPr/>
            <p:nvPr/>
          </p:nvSpPr>
          <p:spPr>
            <a:xfrm>
              <a:off x="-1291771" y="3633385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3E1733B-8966-43A4-BB43-B415CA9EE668}"/>
                </a:ext>
              </a:extLst>
            </p:cNvPr>
            <p:cNvSpPr/>
            <p:nvPr/>
          </p:nvSpPr>
          <p:spPr>
            <a:xfrm>
              <a:off x="-1291771" y="3871912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EABB9A96-83F8-464A-9168-43CCB2677CD1}"/>
                </a:ext>
              </a:extLst>
            </p:cNvPr>
            <p:cNvSpPr/>
            <p:nvPr/>
          </p:nvSpPr>
          <p:spPr>
            <a:xfrm>
              <a:off x="-1046811" y="407264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E8DB538D-DD11-4994-8863-4EF8F8AC714B}"/>
                </a:ext>
              </a:extLst>
            </p:cNvPr>
            <p:cNvSpPr/>
            <p:nvPr/>
          </p:nvSpPr>
          <p:spPr>
            <a:xfrm>
              <a:off x="-260315" y="36333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5DF91857-835B-46D5-AD14-95634E796C8D}"/>
                </a:ext>
              </a:extLst>
            </p:cNvPr>
            <p:cNvSpPr/>
            <p:nvPr/>
          </p:nvSpPr>
          <p:spPr>
            <a:xfrm>
              <a:off x="-1291771" y="49160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E71BB4D5-EC11-40F2-9BAD-D1CC460D66FB}"/>
                </a:ext>
              </a:extLst>
            </p:cNvPr>
            <p:cNvSpPr/>
            <p:nvPr/>
          </p:nvSpPr>
          <p:spPr>
            <a:xfrm>
              <a:off x="-262501" y="4554939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204A72D-7168-48C6-8BCC-C2943AE0F766}"/>
              </a:ext>
            </a:extLst>
          </p:cNvPr>
          <p:cNvGrpSpPr/>
          <p:nvPr/>
        </p:nvGrpSpPr>
        <p:grpSpPr>
          <a:xfrm>
            <a:off x="7395472" y="3010799"/>
            <a:ext cx="1502657" cy="1653486"/>
            <a:chOff x="-1652038" y="3373533"/>
            <a:chExt cx="1502657" cy="165348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87E6452-FC66-4C87-A662-740D7D9D1E98}"/>
                </a:ext>
              </a:extLst>
            </p:cNvPr>
            <p:cNvSpPr/>
            <p:nvPr/>
          </p:nvSpPr>
          <p:spPr>
            <a:xfrm>
              <a:off x="-1652038" y="41104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3652B331-6519-409E-A8E6-97F9028117C2}"/>
                </a:ext>
              </a:extLst>
            </p:cNvPr>
            <p:cNvSpPr/>
            <p:nvPr/>
          </p:nvSpPr>
          <p:spPr>
            <a:xfrm>
              <a:off x="-1652038" y="45549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4389535B-4232-41D6-920B-9B7706574709}"/>
                </a:ext>
              </a:extLst>
            </p:cNvPr>
            <p:cNvSpPr/>
            <p:nvPr/>
          </p:nvSpPr>
          <p:spPr>
            <a:xfrm>
              <a:off x="-705853" y="362935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429DEB2-5305-4C43-AED9-361009C662E4}"/>
                </a:ext>
              </a:extLst>
            </p:cNvPr>
            <p:cNvSpPr/>
            <p:nvPr/>
          </p:nvSpPr>
          <p:spPr>
            <a:xfrm>
              <a:off x="-1046811" y="3373533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0CF1D449-0FA8-4438-9905-C938FBA37034}"/>
                </a:ext>
              </a:extLst>
            </p:cNvPr>
            <p:cNvSpPr/>
            <p:nvPr/>
          </p:nvSpPr>
          <p:spPr>
            <a:xfrm>
              <a:off x="-1291771" y="3633385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B9ECF87-C66C-4DBE-A123-089C4015A9F9}"/>
                </a:ext>
              </a:extLst>
            </p:cNvPr>
            <p:cNvSpPr/>
            <p:nvPr/>
          </p:nvSpPr>
          <p:spPr>
            <a:xfrm>
              <a:off x="-1291771" y="3871912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BC13194-406F-4302-B2CE-CF7FE7FEEB5B}"/>
                </a:ext>
              </a:extLst>
            </p:cNvPr>
            <p:cNvSpPr/>
            <p:nvPr/>
          </p:nvSpPr>
          <p:spPr>
            <a:xfrm>
              <a:off x="-1046811" y="407264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2E972347-AD69-4006-87F8-05257F78C6DB}"/>
                </a:ext>
              </a:extLst>
            </p:cNvPr>
            <p:cNvSpPr/>
            <p:nvPr/>
          </p:nvSpPr>
          <p:spPr>
            <a:xfrm>
              <a:off x="-260315" y="36333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9A891DAD-C736-4355-AABE-38B2B8E96C64}"/>
                </a:ext>
              </a:extLst>
            </p:cNvPr>
            <p:cNvSpPr/>
            <p:nvPr/>
          </p:nvSpPr>
          <p:spPr>
            <a:xfrm>
              <a:off x="-1291771" y="49160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BC85FA9-7EEE-411D-B243-0692A5DB706B}"/>
                </a:ext>
              </a:extLst>
            </p:cNvPr>
            <p:cNvSpPr/>
            <p:nvPr/>
          </p:nvSpPr>
          <p:spPr>
            <a:xfrm>
              <a:off x="-262501" y="4554939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511AA5D-D55F-4C15-8072-2191E633C168}"/>
              </a:ext>
            </a:extLst>
          </p:cNvPr>
          <p:cNvGrpSpPr/>
          <p:nvPr/>
        </p:nvGrpSpPr>
        <p:grpSpPr>
          <a:xfrm>
            <a:off x="10193120" y="3010799"/>
            <a:ext cx="1502657" cy="1653486"/>
            <a:chOff x="-1652038" y="3373533"/>
            <a:chExt cx="1502657" cy="1653486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45AC4A0B-1D8B-48D2-B377-39BFE5FA2EB0}"/>
                </a:ext>
              </a:extLst>
            </p:cNvPr>
            <p:cNvSpPr/>
            <p:nvPr/>
          </p:nvSpPr>
          <p:spPr>
            <a:xfrm>
              <a:off x="-1652038" y="41104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51BCB56-5782-463F-9EF0-0A31EE8EB523}"/>
                </a:ext>
              </a:extLst>
            </p:cNvPr>
            <p:cNvSpPr/>
            <p:nvPr/>
          </p:nvSpPr>
          <p:spPr>
            <a:xfrm>
              <a:off x="-1652038" y="455493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D1626C9-FCA4-4BB5-B9FA-DC0A969241A5}"/>
                </a:ext>
              </a:extLst>
            </p:cNvPr>
            <p:cNvSpPr/>
            <p:nvPr/>
          </p:nvSpPr>
          <p:spPr>
            <a:xfrm>
              <a:off x="-705853" y="3629359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2F312C6B-B592-430F-9D05-B6A870CD05F8}"/>
                </a:ext>
              </a:extLst>
            </p:cNvPr>
            <p:cNvSpPr/>
            <p:nvPr/>
          </p:nvSpPr>
          <p:spPr>
            <a:xfrm>
              <a:off x="-1046811" y="3373533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7E82EF1-1EB9-48A5-A8C0-55DD1A2007C9}"/>
                </a:ext>
              </a:extLst>
            </p:cNvPr>
            <p:cNvSpPr/>
            <p:nvPr/>
          </p:nvSpPr>
          <p:spPr>
            <a:xfrm>
              <a:off x="-1291771" y="3633385"/>
              <a:ext cx="110934" cy="110934"/>
            </a:xfrm>
            <a:prstGeom prst="ellipse">
              <a:avLst/>
            </a:prstGeom>
            <a:solidFill>
              <a:srgbClr val="2B2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8238632-96A8-424A-A1B9-B78AF527BC7F}"/>
                </a:ext>
              </a:extLst>
            </p:cNvPr>
            <p:cNvSpPr/>
            <p:nvPr/>
          </p:nvSpPr>
          <p:spPr>
            <a:xfrm>
              <a:off x="-1291771" y="3871912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5B4248D-ED4D-4253-961C-11E3E513CC6F}"/>
                </a:ext>
              </a:extLst>
            </p:cNvPr>
            <p:cNvSpPr/>
            <p:nvPr/>
          </p:nvSpPr>
          <p:spPr>
            <a:xfrm>
              <a:off x="-1046811" y="407264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B549AA5-ACAD-4750-98A6-C915A50B4257}"/>
                </a:ext>
              </a:extLst>
            </p:cNvPr>
            <p:cNvSpPr/>
            <p:nvPr/>
          </p:nvSpPr>
          <p:spPr>
            <a:xfrm>
              <a:off x="-260315" y="36333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0956C7B-D178-4165-8F7D-F92D86CBD630}"/>
                </a:ext>
              </a:extLst>
            </p:cNvPr>
            <p:cNvSpPr/>
            <p:nvPr/>
          </p:nvSpPr>
          <p:spPr>
            <a:xfrm>
              <a:off x="-1291771" y="4916085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6D14FA8-B6FA-4650-B319-3D1748D677E4}"/>
                </a:ext>
              </a:extLst>
            </p:cNvPr>
            <p:cNvSpPr/>
            <p:nvPr/>
          </p:nvSpPr>
          <p:spPr>
            <a:xfrm>
              <a:off x="-262501" y="4554939"/>
              <a:ext cx="110934" cy="1109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A180E9-0775-4FDF-B154-994BD04BB67A}"/>
              </a:ext>
            </a:extLst>
          </p:cNvPr>
          <p:cNvSpPr/>
          <p:nvPr/>
        </p:nvSpPr>
        <p:spPr>
          <a:xfrm>
            <a:off x="1009206" y="2924175"/>
            <a:ext cx="968105" cy="560137"/>
          </a:xfrm>
          <a:prstGeom prst="rect">
            <a:avLst/>
          </a:prstGeom>
          <a:solidFill>
            <a:srgbClr val="2B2B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E818896-1B9F-4D10-8F63-86AE379FEE0E}"/>
              </a:ext>
            </a:extLst>
          </p:cNvPr>
          <p:cNvSpPr/>
          <p:nvPr/>
        </p:nvSpPr>
        <p:spPr>
          <a:xfrm>
            <a:off x="4470574" y="2924175"/>
            <a:ext cx="497088" cy="1895475"/>
          </a:xfrm>
          <a:prstGeom prst="rect">
            <a:avLst/>
          </a:prstGeom>
          <a:solidFill>
            <a:srgbClr val="2B2B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A19B07C-48DB-4C7D-81A7-3FF147CB73D1}"/>
              </a:ext>
            </a:extLst>
          </p:cNvPr>
          <p:cNvSpPr/>
          <p:nvPr/>
        </p:nvSpPr>
        <p:spPr>
          <a:xfrm>
            <a:off x="7206229" y="2924175"/>
            <a:ext cx="1440218" cy="1895475"/>
          </a:xfrm>
          <a:prstGeom prst="rect">
            <a:avLst/>
          </a:prstGeom>
          <a:solidFill>
            <a:srgbClr val="2B2B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3528B81-E450-4125-9B13-15B809206510}"/>
              </a:ext>
            </a:extLst>
          </p:cNvPr>
          <p:cNvSpPr/>
          <p:nvPr/>
        </p:nvSpPr>
        <p:spPr>
          <a:xfrm>
            <a:off x="9933040" y="2924175"/>
            <a:ext cx="1895475" cy="560137"/>
          </a:xfrm>
          <a:prstGeom prst="rect">
            <a:avLst/>
          </a:prstGeom>
          <a:solidFill>
            <a:srgbClr val="2B2BFF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39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Gradient Boosting Machine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 Boosting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말 그대로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이용해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부스팅하는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방법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비용 함수를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최적화시킴으로써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학습 능력을 향상하는 알고리즘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만약 회귀모형의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잔차를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다음 단계에서 학습하는 모델을 구축할 수 있다면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3074" name="Picture 2" descr="https://www.math.net/img/a/probability-and-statistics/regression/residual/residual.png">
            <a:extLst>
              <a:ext uri="{FF2B5EF4-FFF2-40B4-BE49-F238E27FC236}">
                <a16:creationId xmlns:a16="http://schemas.microsoft.com/office/drawing/2014/main" id="{EBB1FB8C-4486-4F2A-AEF5-DE15464C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63" y="3017420"/>
            <a:ext cx="4665738" cy="279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057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Gradient Boosting Machine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일반적인 학습 과정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7C04C8C6-13CA-4CEA-A855-D3F685BAA6FE}"/>
              </a:ext>
            </a:extLst>
          </p:cNvPr>
          <p:cNvGrpSpPr/>
          <p:nvPr/>
        </p:nvGrpSpPr>
        <p:grpSpPr>
          <a:xfrm>
            <a:off x="681468" y="2499689"/>
            <a:ext cx="10393817" cy="3947751"/>
            <a:chOff x="681468" y="2004786"/>
            <a:chExt cx="10393817" cy="394775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3270695-6B24-4651-A790-92B28FB11FAD}"/>
                </a:ext>
              </a:extLst>
            </p:cNvPr>
            <p:cNvGrpSpPr/>
            <p:nvPr/>
          </p:nvGrpSpPr>
          <p:grpSpPr>
            <a:xfrm>
              <a:off x="681468" y="2042489"/>
              <a:ext cx="1145698" cy="3872345"/>
              <a:chOff x="681468" y="2444137"/>
              <a:chExt cx="1145698" cy="3872345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41058F-32DF-4513-89FA-21CFB10D6283}"/>
                  </a:ext>
                </a:extLst>
              </p:cNvPr>
              <p:cNvSpPr/>
              <p:nvPr/>
            </p:nvSpPr>
            <p:spPr>
              <a:xfrm>
                <a:off x="681468" y="2444137"/>
                <a:ext cx="1145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전체 데이터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1E79327-83EF-4039-8B33-98EDE43780E1}"/>
                      </a:ext>
                    </a:extLst>
                  </p:cNvPr>
                  <p:cNvSpPr txBox="1"/>
                  <p:nvPr/>
                </p:nvSpPr>
                <p:spPr>
                  <a:xfrm>
                    <a:off x="727506" y="3094781"/>
                    <a:ext cx="1053622" cy="3847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E1E79327-83EF-4039-8B33-98EDE43780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506" y="3094781"/>
                    <a:ext cx="1053622" cy="3847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3BFD0E-6EAC-486F-87B3-0952D46DA693}"/>
                      </a:ext>
                    </a:extLst>
                  </p:cNvPr>
                  <p:cNvSpPr txBox="1"/>
                  <p:nvPr/>
                </p:nvSpPr>
                <p:spPr>
                  <a:xfrm>
                    <a:off x="695767" y="3773003"/>
                    <a:ext cx="1117101" cy="3847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A93BFD0E-6EAC-486F-87B3-0952D46DA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767" y="3773003"/>
                    <a:ext cx="1117101" cy="3847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2313211-94F9-4B16-A972-D9363F296345}"/>
                      </a:ext>
                    </a:extLst>
                  </p:cNvPr>
                  <p:cNvSpPr txBox="1"/>
                  <p:nvPr/>
                </p:nvSpPr>
                <p:spPr>
                  <a:xfrm>
                    <a:off x="695767" y="4443349"/>
                    <a:ext cx="1117101" cy="3847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2313211-94F9-4B16-A972-D9363F2963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767" y="4443349"/>
                    <a:ext cx="1117101" cy="3847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71732F1-8C3E-4914-AFDC-A98E2EB82B42}"/>
                      </a:ext>
                    </a:extLst>
                  </p:cNvPr>
                  <p:cNvSpPr txBox="1"/>
                  <p:nvPr/>
                </p:nvSpPr>
                <p:spPr>
                  <a:xfrm>
                    <a:off x="683199" y="5914834"/>
                    <a:ext cx="1142236" cy="40164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B71732F1-8C3E-4914-AFDC-A98E2EB82B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199" y="5914834"/>
                    <a:ext cx="1142236" cy="40164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7487" r="-8556" b="-3076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3839AF4-54F2-4759-BF2E-48B32922A824}"/>
                </a:ext>
              </a:extLst>
            </p:cNvPr>
            <p:cNvGrpSpPr/>
            <p:nvPr/>
          </p:nvGrpSpPr>
          <p:grpSpPr>
            <a:xfrm>
              <a:off x="2684044" y="2004786"/>
              <a:ext cx="698781" cy="3947751"/>
              <a:chOff x="2809022" y="2444137"/>
              <a:chExt cx="698781" cy="3947751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60CA4DC-522C-4AF6-B2D7-4A6A7BF98A09}"/>
                  </a:ext>
                </a:extLst>
              </p:cNvPr>
              <p:cNvSpPr/>
              <p:nvPr/>
            </p:nvSpPr>
            <p:spPr>
              <a:xfrm>
                <a:off x="2872661" y="2444137"/>
                <a:ext cx="549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pc="-15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피쳐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9CAA6A5F-3338-4508-ABE2-1A7EDBADF5A5}"/>
                      </a:ext>
                    </a:extLst>
                  </p:cNvPr>
                  <p:cNvSpPr/>
                  <p:nvPr/>
                </p:nvSpPr>
                <p:spPr>
                  <a:xfrm>
                    <a:off x="2812741" y="3002448"/>
                    <a:ext cx="669735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9CAA6A5F-3338-4508-ABE2-1A7EDBADF5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2741" y="3002448"/>
                    <a:ext cx="669735" cy="4770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37C9BA2-C46D-4BF8-B485-A23DF97C4909}"/>
                      </a:ext>
                    </a:extLst>
                  </p:cNvPr>
                  <p:cNvSpPr/>
                  <p:nvPr/>
                </p:nvSpPr>
                <p:spPr>
                  <a:xfrm>
                    <a:off x="2809022" y="3726836"/>
                    <a:ext cx="677172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637C9BA2-C46D-4BF8-B485-A23DF97C49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022" y="3726836"/>
                    <a:ext cx="677172" cy="4770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FD24FA0-12D7-4AE1-818C-484808378720}"/>
                      </a:ext>
                    </a:extLst>
                  </p:cNvPr>
                  <p:cNvSpPr/>
                  <p:nvPr/>
                </p:nvSpPr>
                <p:spPr>
                  <a:xfrm>
                    <a:off x="2809022" y="4397182"/>
                    <a:ext cx="677172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EFD24FA0-12D7-4AE1-818C-4848083787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022" y="4397182"/>
                    <a:ext cx="677172" cy="4770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37B3261E-B017-42C9-9223-01D6C6799A61}"/>
                      </a:ext>
                    </a:extLst>
                  </p:cNvPr>
                  <p:cNvSpPr/>
                  <p:nvPr/>
                </p:nvSpPr>
                <p:spPr>
                  <a:xfrm>
                    <a:off x="2809022" y="5914834"/>
                    <a:ext cx="698781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id="{37B3261E-B017-42C9-9223-01D6C6799A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022" y="5914834"/>
                    <a:ext cx="698781" cy="4770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5A0F233B-C97A-4A8C-8E46-42D63A4A0A06}"/>
                </a:ext>
              </a:extLst>
            </p:cNvPr>
            <p:cNvGrpSpPr/>
            <p:nvPr/>
          </p:nvGrpSpPr>
          <p:grpSpPr>
            <a:xfrm>
              <a:off x="4218094" y="2042489"/>
              <a:ext cx="1053622" cy="3872345"/>
              <a:chOff x="4375846" y="2444137"/>
              <a:chExt cx="1053622" cy="3872345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B1B1A8-4695-4AFD-AFF8-BF7D4C0851DF}"/>
                  </a:ext>
                </a:extLst>
              </p:cNvPr>
              <p:cNvSpPr/>
              <p:nvPr/>
            </p:nvSpPr>
            <p:spPr>
              <a:xfrm>
                <a:off x="4445096" y="2444137"/>
                <a:ext cx="915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학습모형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35E551B5-79D3-453D-BBC9-B919E292B9FC}"/>
                      </a:ext>
                    </a:extLst>
                  </p:cNvPr>
                  <p:cNvSpPr/>
                  <p:nvPr/>
                </p:nvSpPr>
                <p:spPr>
                  <a:xfrm>
                    <a:off x="4375846" y="3002448"/>
                    <a:ext cx="1053622" cy="3314034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직사각형 13">
                    <a:extLst>
                      <a:ext uri="{FF2B5EF4-FFF2-40B4-BE49-F238E27FC236}">
                        <a16:creationId xmlns:a16="http://schemas.microsoft.com/office/drawing/2014/main" id="{35E551B5-79D3-453D-BBC9-B919E292B9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5846" y="3002448"/>
                    <a:ext cx="1053622" cy="331403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CBA5A600-A838-4D84-8CC7-552663CD6210}"/>
                </a:ext>
              </a:extLst>
            </p:cNvPr>
            <p:cNvGrpSpPr/>
            <p:nvPr/>
          </p:nvGrpSpPr>
          <p:grpSpPr>
            <a:xfrm>
              <a:off x="8042684" y="2023637"/>
              <a:ext cx="690125" cy="3910048"/>
              <a:chOff x="8238887" y="2444137"/>
              <a:chExt cx="690125" cy="3910048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A61C6E4-732F-4E9D-8A0C-1D2B91E7165C}"/>
                  </a:ext>
                </a:extLst>
              </p:cNvPr>
              <p:cNvSpPr/>
              <p:nvPr/>
            </p:nvSpPr>
            <p:spPr>
              <a:xfrm>
                <a:off x="8309002" y="2444137"/>
                <a:ext cx="549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타깃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2D91AEB3-BB28-4147-8DE4-8D04A905798B}"/>
                      </a:ext>
                    </a:extLst>
                  </p:cNvPr>
                  <p:cNvSpPr/>
                  <p:nvPr/>
                </p:nvSpPr>
                <p:spPr>
                  <a:xfrm>
                    <a:off x="8249018" y="3002448"/>
                    <a:ext cx="669863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2D91AEB3-BB28-4147-8DE4-8D04A90579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49018" y="3002448"/>
                    <a:ext cx="669863" cy="4770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47BB4E2-85FA-4210-98FE-A32C0386B08E}"/>
                      </a:ext>
                    </a:extLst>
                  </p:cNvPr>
                  <p:cNvSpPr/>
                  <p:nvPr/>
                </p:nvSpPr>
                <p:spPr>
                  <a:xfrm>
                    <a:off x="8245299" y="3726836"/>
                    <a:ext cx="677301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A47BB4E2-85FA-4210-98FE-A32C0386B0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45299" y="3726836"/>
                    <a:ext cx="677301" cy="4770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E246C8F-67D0-4FE1-B108-6556300D7015}"/>
                      </a:ext>
                    </a:extLst>
                  </p:cNvPr>
                  <p:cNvSpPr/>
                  <p:nvPr/>
                </p:nvSpPr>
                <p:spPr>
                  <a:xfrm>
                    <a:off x="8245299" y="4546806"/>
                    <a:ext cx="677301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8E246C8F-67D0-4FE1-B108-6556300D70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45299" y="4546806"/>
                    <a:ext cx="677301" cy="4770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3693DDFA-846A-4E1F-B92D-3D767F48291C}"/>
                      </a:ext>
                    </a:extLst>
                  </p:cNvPr>
                  <p:cNvSpPr/>
                  <p:nvPr/>
                </p:nvSpPr>
                <p:spPr>
                  <a:xfrm>
                    <a:off x="8238887" y="5877131"/>
                    <a:ext cx="690125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3693DDFA-846A-4E1F-B92D-3D767F4829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38887" y="5877131"/>
                    <a:ext cx="690125" cy="4770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FBDF1B3-59BC-4ECF-93D9-3B5370EAB1D6}"/>
                </a:ext>
              </a:extLst>
            </p:cNvPr>
            <p:cNvGrpSpPr/>
            <p:nvPr/>
          </p:nvGrpSpPr>
          <p:grpSpPr>
            <a:xfrm>
              <a:off x="6128594" y="2023637"/>
              <a:ext cx="1057212" cy="3910048"/>
              <a:chOff x="6244123" y="2444137"/>
              <a:chExt cx="1057212" cy="3910048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5847C71-3C57-4A18-9873-7EA5BD2633C0}"/>
                  </a:ext>
                </a:extLst>
              </p:cNvPr>
              <p:cNvSpPr/>
              <p:nvPr/>
            </p:nvSpPr>
            <p:spPr>
              <a:xfrm>
                <a:off x="6315168" y="2444137"/>
                <a:ext cx="915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pc="-15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예측결과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C289C174-84DC-4EA7-BFFA-29E5189645B7}"/>
                      </a:ext>
                    </a:extLst>
                  </p:cNvPr>
                  <p:cNvSpPr/>
                  <p:nvPr/>
                </p:nvSpPr>
                <p:spPr>
                  <a:xfrm>
                    <a:off x="6250599" y="3770717"/>
                    <a:ext cx="1044260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C289C174-84DC-4EA7-BFFA-29E5189645B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599" y="3770717"/>
                    <a:ext cx="1044260" cy="4770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749690A3-9BE6-4715-AE36-923BD7BCD4DC}"/>
                      </a:ext>
                    </a:extLst>
                  </p:cNvPr>
                  <p:cNvSpPr/>
                  <p:nvPr/>
                </p:nvSpPr>
                <p:spPr>
                  <a:xfrm>
                    <a:off x="6250599" y="4546806"/>
                    <a:ext cx="1044260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749690A3-9BE6-4715-AE36-923BD7BCD4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0599" y="4546806"/>
                    <a:ext cx="1044260" cy="47705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EC8D20B6-371B-4501-8E89-B2229514A865}"/>
                      </a:ext>
                    </a:extLst>
                  </p:cNvPr>
                  <p:cNvSpPr/>
                  <p:nvPr/>
                </p:nvSpPr>
                <p:spPr>
                  <a:xfrm>
                    <a:off x="6254318" y="3087283"/>
                    <a:ext cx="1036822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EC8D20B6-371B-4501-8E89-B2229514A8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54318" y="3087283"/>
                    <a:ext cx="1036822" cy="47705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2BC2AB03-FAE4-4307-BBBD-5F8E25EC5005}"/>
                      </a:ext>
                    </a:extLst>
                  </p:cNvPr>
                  <p:cNvSpPr/>
                  <p:nvPr/>
                </p:nvSpPr>
                <p:spPr>
                  <a:xfrm>
                    <a:off x="6244123" y="5877131"/>
                    <a:ext cx="1057212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2BC2AB03-FAE4-4307-BBBD-5F8E25EC50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4123" y="5877131"/>
                    <a:ext cx="1057212" cy="477054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C3C30FD-F2D2-4DD9-8163-E55B6F62EE24}"/>
                </a:ext>
              </a:extLst>
            </p:cNvPr>
            <p:cNvGrpSpPr/>
            <p:nvPr/>
          </p:nvGrpSpPr>
          <p:grpSpPr>
            <a:xfrm>
              <a:off x="9589685" y="2004786"/>
              <a:ext cx="1485600" cy="3947751"/>
              <a:chOff x="9589685" y="2444137"/>
              <a:chExt cx="1485600" cy="3947751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D654B4B-2F7B-414F-B8E8-C807C4589A99}"/>
                  </a:ext>
                </a:extLst>
              </p:cNvPr>
              <p:cNvSpPr/>
              <p:nvPr/>
            </p:nvSpPr>
            <p:spPr>
              <a:xfrm>
                <a:off x="10057538" y="2444137"/>
                <a:ext cx="5498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pc="-15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잔차</a:t>
                </a:r>
                <a:endParaRPr lang="ko-KR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5829D932-ACCA-42FA-B614-6BFEE44FC09D}"/>
                      </a:ext>
                    </a:extLst>
                  </p:cNvPr>
                  <p:cNvSpPr/>
                  <p:nvPr/>
                </p:nvSpPr>
                <p:spPr>
                  <a:xfrm>
                    <a:off x="9609947" y="3002448"/>
                    <a:ext cx="1445076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5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5829D932-ACCA-42FA-B614-6BFEE44FC0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9947" y="3002448"/>
                    <a:ext cx="1445076" cy="477054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23ADBD1D-FD81-43D3-884F-00536ED2597F}"/>
                      </a:ext>
                    </a:extLst>
                  </p:cNvPr>
                  <p:cNvSpPr/>
                  <p:nvPr/>
                </p:nvSpPr>
                <p:spPr>
                  <a:xfrm>
                    <a:off x="9602510" y="3789158"/>
                    <a:ext cx="1459950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5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23ADBD1D-FD81-43D3-884F-00536ED259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2510" y="3789158"/>
                    <a:ext cx="1459950" cy="477054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EDA74944-2AA0-4B23-AEC5-067D3171721F}"/>
                      </a:ext>
                    </a:extLst>
                  </p:cNvPr>
                  <p:cNvSpPr/>
                  <p:nvPr/>
                </p:nvSpPr>
                <p:spPr>
                  <a:xfrm>
                    <a:off x="9602510" y="4546806"/>
                    <a:ext cx="1459950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5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EDA74944-2AA0-4B23-AEC5-067D317172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2510" y="4546806"/>
                    <a:ext cx="1459950" cy="47705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799EA09-203D-4CDF-BC34-D95187918AEA}"/>
                      </a:ext>
                    </a:extLst>
                  </p:cNvPr>
                  <p:cNvSpPr/>
                  <p:nvPr/>
                </p:nvSpPr>
                <p:spPr>
                  <a:xfrm>
                    <a:off x="9589685" y="5914834"/>
                    <a:ext cx="1485600" cy="4770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sz="25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2500" i="1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i="1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sz="2500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2500" dirty="0"/>
                  </a:p>
                </p:txBody>
              </p:sp>
            </mc:Choice>
            <mc:Fallback xmlns=""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8799EA09-203D-4CDF-BC34-D95187918AE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9685" y="5914834"/>
                    <a:ext cx="1485600" cy="477054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DF38B312-81DE-4A85-A29A-1045C3AE8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914" y="2873829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D3A122FD-1F51-47F2-A57F-4FCA5595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914" y="3585484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E1B152A-9E8E-4AFD-839E-69320B4D1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914" y="4222396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AADB8C8-855C-4E00-AF6A-35A093555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915" y="2873829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40AFC42-D1E1-4234-AF7F-CC8FB732D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915" y="4234061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C10DD54-4F67-4F98-8126-3894B15A3875}"/>
                </a:ext>
              </a:extLst>
            </p:cNvPr>
            <p:cNvGrpSpPr/>
            <p:nvPr/>
          </p:nvGrpSpPr>
          <p:grpSpPr>
            <a:xfrm>
              <a:off x="1175657" y="4796518"/>
              <a:ext cx="87086" cy="505756"/>
              <a:chOff x="1175657" y="4920343"/>
              <a:chExt cx="87086" cy="505756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D1A20F34-5814-46D9-8472-A087E65847B4}"/>
                  </a:ext>
                </a:extLst>
              </p:cNvPr>
              <p:cNvSpPr/>
              <p:nvPr/>
            </p:nvSpPr>
            <p:spPr>
              <a:xfrm>
                <a:off x="1175657" y="492034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6F05B4F1-27AC-4675-8F10-57E94D297408}"/>
                  </a:ext>
                </a:extLst>
              </p:cNvPr>
              <p:cNvSpPr/>
              <p:nvPr/>
            </p:nvSpPr>
            <p:spPr>
              <a:xfrm>
                <a:off x="1175657" y="5129678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989D5ECC-796F-4F88-9DB9-9AAE406E764A}"/>
                  </a:ext>
                </a:extLst>
              </p:cNvPr>
              <p:cNvSpPr/>
              <p:nvPr/>
            </p:nvSpPr>
            <p:spPr>
              <a:xfrm>
                <a:off x="1175657" y="533901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DB1666DC-4937-4038-8CCA-757B724F00FC}"/>
                </a:ext>
              </a:extLst>
            </p:cNvPr>
            <p:cNvGrpSpPr/>
            <p:nvPr/>
          </p:nvGrpSpPr>
          <p:grpSpPr>
            <a:xfrm>
              <a:off x="2912525" y="4796518"/>
              <a:ext cx="87086" cy="505756"/>
              <a:chOff x="1175657" y="4920343"/>
              <a:chExt cx="87086" cy="505756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0A25027-3730-49E0-9FD2-D605540891AE}"/>
                  </a:ext>
                </a:extLst>
              </p:cNvPr>
              <p:cNvSpPr/>
              <p:nvPr/>
            </p:nvSpPr>
            <p:spPr>
              <a:xfrm>
                <a:off x="1175657" y="492034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7A6A40D7-33DF-49FC-80E1-839FF9B72A46}"/>
                  </a:ext>
                </a:extLst>
              </p:cNvPr>
              <p:cNvSpPr/>
              <p:nvPr/>
            </p:nvSpPr>
            <p:spPr>
              <a:xfrm>
                <a:off x="1175657" y="5129678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92E818E7-7678-4320-8A24-A6A6D130FEDE}"/>
                  </a:ext>
                </a:extLst>
              </p:cNvPr>
              <p:cNvSpPr/>
              <p:nvPr/>
            </p:nvSpPr>
            <p:spPr>
              <a:xfrm>
                <a:off x="1175657" y="533901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04435488-4B6F-4829-9DC4-8BDE7ED34201}"/>
                </a:ext>
              </a:extLst>
            </p:cNvPr>
            <p:cNvGrpSpPr/>
            <p:nvPr/>
          </p:nvGrpSpPr>
          <p:grpSpPr>
            <a:xfrm>
              <a:off x="6613657" y="4796518"/>
              <a:ext cx="87086" cy="505756"/>
              <a:chOff x="1175657" y="4920343"/>
              <a:chExt cx="87086" cy="505756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98F3749B-BEC3-45F8-BDFD-8B8B7735F9B6}"/>
                  </a:ext>
                </a:extLst>
              </p:cNvPr>
              <p:cNvSpPr/>
              <p:nvPr/>
            </p:nvSpPr>
            <p:spPr>
              <a:xfrm>
                <a:off x="1175657" y="492034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30049E44-E4A7-41F6-8167-BD4C52D106B8}"/>
                  </a:ext>
                </a:extLst>
              </p:cNvPr>
              <p:cNvSpPr/>
              <p:nvPr/>
            </p:nvSpPr>
            <p:spPr>
              <a:xfrm>
                <a:off x="1175657" y="5129678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1A309133-CF94-41BA-974F-5CE4F3261D1C}"/>
                  </a:ext>
                </a:extLst>
              </p:cNvPr>
              <p:cNvSpPr/>
              <p:nvPr/>
            </p:nvSpPr>
            <p:spPr>
              <a:xfrm>
                <a:off x="1175657" y="533901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41D8AD44-8940-46AF-988C-70046EACB0CC}"/>
                </a:ext>
              </a:extLst>
            </p:cNvPr>
            <p:cNvGrpSpPr/>
            <p:nvPr/>
          </p:nvGrpSpPr>
          <p:grpSpPr>
            <a:xfrm>
              <a:off x="8227067" y="4796518"/>
              <a:ext cx="87086" cy="505756"/>
              <a:chOff x="1175657" y="4920343"/>
              <a:chExt cx="87086" cy="505756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1FBEBA8-C4CD-439A-B053-20D62D5A6A84}"/>
                  </a:ext>
                </a:extLst>
              </p:cNvPr>
              <p:cNvSpPr/>
              <p:nvPr/>
            </p:nvSpPr>
            <p:spPr>
              <a:xfrm>
                <a:off x="1175657" y="492034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7ED299C-1716-4CE0-AF3A-A0C6507B194F}"/>
                  </a:ext>
                </a:extLst>
              </p:cNvPr>
              <p:cNvSpPr/>
              <p:nvPr/>
            </p:nvSpPr>
            <p:spPr>
              <a:xfrm>
                <a:off x="1175657" y="5129678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CA3E7E44-AFAF-40E8-9B18-B2F33E45D418}"/>
                  </a:ext>
                </a:extLst>
              </p:cNvPr>
              <p:cNvSpPr/>
              <p:nvPr/>
            </p:nvSpPr>
            <p:spPr>
              <a:xfrm>
                <a:off x="1175657" y="533901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7B25130-822D-4318-BAD9-A2D75D2FA934}"/>
                </a:ext>
              </a:extLst>
            </p:cNvPr>
            <p:cNvGrpSpPr/>
            <p:nvPr/>
          </p:nvGrpSpPr>
          <p:grpSpPr>
            <a:xfrm>
              <a:off x="10245399" y="4796518"/>
              <a:ext cx="87086" cy="505756"/>
              <a:chOff x="1175657" y="4920343"/>
              <a:chExt cx="87086" cy="505756"/>
            </a:xfrm>
          </p:grpSpPr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0CDB301E-A458-4E61-9FD2-8C35406CEA8E}"/>
                  </a:ext>
                </a:extLst>
              </p:cNvPr>
              <p:cNvSpPr/>
              <p:nvPr/>
            </p:nvSpPr>
            <p:spPr>
              <a:xfrm>
                <a:off x="1175657" y="492034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7041B423-F223-4D27-B39E-0D9F675B1C54}"/>
                  </a:ext>
                </a:extLst>
              </p:cNvPr>
              <p:cNvSpPr/>
              <p:nvPr/>
            </p:nvSpPr>
            <p:spPr>
              <a:xfrm>
                <a:off x="1175657" y="5129678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BF1EEBFE-C963-428E-8F0E-4ECF8070E006}"/>
                  </a:ext>
                </a:extLst>
              </p:cNvPr>
              <p:cNvSpPr/>
              <p:nvPr/>
            </p:nvSpPr>
            <p:spPr>
              <a:xfrm>
                <a:off x="1175657" y="5339013"/>
                <a:ext cx="87086" cy="870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36306417-3CE8-40DE-9FF2-E645DBE7F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915" y="3557882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id="{F2F91C83-F5E0-473C-A6D3-C59B5E56E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914" y="5718574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B0333CCB-B510-4740-8EA0-2C737ADDCD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0915" y="5718573"/>
              <a:ext cx="758872" cy="1166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4314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58504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Boosting – Gradient Boosting Machine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Gradient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학습 과정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새로운 모형  </a:t>
                </a:r>
                <a14:m>
                  <m:oMath xmlns:m="http://schemas.openxmlformats.org/officeDocument/2006/math"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𝑓</m:t>
                    </m:r>
                    <m:d>
                      <m:d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</m:d>
                    <m:r>
                      <a:rPr lang="ko-KR" altLang="en-US" sz="1600" i="1" spc="-15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추</m:t>
                    </m:r>
                  </m:oMath>
                </a14:m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기존의 데이터 쌍으로 학습하는 것이 아닌 데이터와 기존 모형의 </a:t>
                </a:r>
                <a:r>
                  <a:rPr lang="ko-KR" altLang="en-US" sz="1600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잔차를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이용해서 학습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585049"/>
              </a:xfrm>
              <a:prstGeom prst="rect">
                <a:avLst/>
              </a:prstGeom>
              <a:blipFill>
                <a:blip r:embed="rId3"/>
                <a:stretch>
                  <a:fillRect l="-327" b="-4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03270695-6B24-4651-A790-92B28FB11FAD}"/>
              </a:ext>
            </a:extLst>
          </p:cNvPr>
          <p:cNvGrpSpPr/>
          <p:nvPr/>
        </p:nvGrpSpPr>
        <p:grpSpPr>
          <a:xfrm>
            <a:off x="300562" y="2499689"/>
            <a:ext cx="2397515" cy="3872345"/>
            <a:chOff x="681468" y="2444137"/>
            <a:chExt cx="2397515" cy="387234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A41058F-32DF-4513-89FA-21CFB10D6283}"/>
                </a:ext>
              </a:extLst>
            </p:cNvPr>
            <p:cNvSpPr/>
            <p:nvPr/>
          </p:nvSpPr>
          <p:spPr>
            <a:xfrm>
              <a:off x="681468" y="2444137"/>
              <a:ext cx="1145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전체 데이터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1E79327-83EF-4039-8B33-98EDE43780E1}"/>
                    </a:ext>
                  </a:extLst>
                </p:cNvPr>
                <p:cNvSpPr txBox="1"/>
                <p:nvPr/>
              </p:nvSpPr>
              <p:spPr>
                <a:xfrm>
                  <a:off x="727506" y="3094781"/>
                  <a:ext cx="2243370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altLang="ko-KR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1E79327-83EF-4039-8B33-98EDE4378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506" y="3094781"/>
                  <a:ext cx="2243370" cy="3847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93BFD0E-6EAC-486F-87B3-0952D46DA693}"/>
                    </a:ext>
                  </a:extLst>
                </p:cNvPr>
                <p:cNvSpPr txBox="1"/>
                <p:nvPr/>
              </p:nvSpPr>
              <p:spPr>
                <a:xfrm>
                  <a:off x="695767" y="3773003"/>
                  <a:ext cx="2315699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ko-KR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5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5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93BFD0E-6EAC-486F-87B3-0952D46DA6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7" y="3773003"/>
                  <a:ext cx="2315699" cy="3847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313211-94F9-4B16-A972-D9363F296345}"/>
                    </a:ext>
                  </a:extLst>
                </p:cNvPr>
                <p:cNvSpPr txBox="1"/>
                <p:nvPr/>
              </p:nvSpPr>
              <p:spPr>
                <a:xfrm>
                  <a:off x="695767" y="4443349"/>
                  <a:ext cx="2287356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altLang="ko-KR" sz="25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313211-94F9-4B16-A972-D9363F296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767" y="4443349"/>
                  <a:ext cx="2287356" cy="3847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71732F1-8C3E-4914-AFDC-A98E2EB82B42}"/>
                    </a:ext>
                  </a:extLst>
                </p:cNvPr>
                <p:cNvSpPr txBox="1"/>
                <p:nvPr/>
              </p:nvSpPr>
              <p:spPr>
                <a:xfrm>
                  <a:off x="683199" y="5914834"/>
                  <a:ext cx="2395784" cy="4016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50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500" i="1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5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  <m:d>
                          <m:dPr>
                            <m:ctrlPr>
                              <a:rPr lang="en-US" altLang="ko-KR" sz="25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5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5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5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71732F1-8C3E-4914-AFDC-A98E2EB82B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99" y="5914834"/>
                  <a:ext cx="2395784" cy="401648"/>
                </a:xfrm>
                <a:prstGeom prst="rect">
                  <a:avLst/>
                </a:prstGeom>
                <a:blipFill>
                  <a:blip r:embed="rId7"/>
                  <a:stretch>
                    <a:fillRect l="-2545" r="-2545" b="-303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839AF4-54F2-4759-BF2E-48B32922A824}"/>
              </a:ext>
            </a:extLst>
          </p:cNvPr>
          <p:cNvGrpSpPr/>
          <p:nvPr/>
        </p:nvGrpSpPr>
        <p:grpSpPr>
          <a:xfrm>
            <a:off x="2684044" y="2461986"/>
            <a:ext cx="677172" cy="3947751"/>
            <a:chOff x="2809022" y="2444137"/>
            <a:chExt cx="677172" cy="394775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60CA4DC-522C-4AF6-B2D7-4A6A7BF98A09}"/>
                </a:ext>
              </a:extLst>
            </p:cNvPr>
            <p:cNvSpPr/>
            <p:nvPr/>
          </p:nvSpPr>
          <p:spPr>
            <a:xfrm>
              <a:off x="2872661" y="2444137"/>
              <a:ext cx="549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pc="-15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피쳐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9CAA6A5F-3338-4508-ABE2-1A7EDBADF5A5}"/>
                    </a:ext>
                  </a:extLst>
                </p:cNvPr>
                <p:cNvSpPr/>
                <p:nvPr/>
              </p:nvSpPr>
              <p:spPr>
                <a:xfrm>
                  <a:off x="2812741" y="3002448"/>
                  <a:ext cx="669735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9CAA6A5F-3338-4508-ABE2-1A7EDBADF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41" y="3002448"/>
                  <a:ext cx="669735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37C9BA2-C46D-4BF8-B485-A23DF97C4909}"/>
                    </a:ext>
                  </a:extLst>
                </p:cNvPr>
                <p:cNvSpPr/>
                <p:nvPr/>
              </p:nvSpPr>
              <p:spPr>
                <a:xfrm>
                  <a:off x="2809022" y="3726836"/>
                  <a:ext cx="67717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637C9BA2-C46D-4BF8-B485-A23DF97C49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022" y="3726836"/>
                  <a:ext cx="677172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FD24FA0-12D7-4AE1-818C-484808378720}"/>
                    </a:ext>
                  </a:extLst>
                </p:cNvPr>
                <p:cNvSpPr/>
                <p:nvPr/>
              </p:nvSpPr>
              <p:spPr>
                <a:xfrm>
                  <a:off x="2809022" y="4397182"/>
                  <a:ext cx="67717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EFD24FA0-12D7-4AE1-818C-484808378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022" y="4397182"/>
                  <a:ext cx="677172" cy="4770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7B3261E-B017-42C9-9223-01D6C6799A61}"/>
                    </a:ext>
                  </a:extLst>
                </p:cNvPr>
                <p:cNvSpPr/>
                <p:nvPr/>
              </p:nvSpPr>
              <p:spPr>
                <a:xfrm>
                  <a:off x="2809022" y="5914834"/>
                  <a:ext cx="677172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25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2500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7B3261E-B017-42C9-9223-01D6C6799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022" y="5914834"/>
                  <a:ext cx="677172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0F233B-C97A-4A8C-8E46-42D63A4A0A06}"/>
              </a:ext>
            </a:extLst>
          </p:cNvPr>
          <p:cNvGrpSpPr/>
          <p:nvPr/>
        </p:nvGrpSpPr>
        <p:grpSpPr>
          <a:xfrm>
            <a:off x="4218094" y="2499689"/>
            <a:ext cx="1053622" cy="3872345"/>
            <a:chOff x="4375846" y="2444137"/>
            <a:chExt cx="1053622" cy="387234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0B1B1A8-4695-4AFD-AFF8-BF7D4C0851DF}"/>
                </a:ext>
              </a:extLst>
            </p:cNvPr>
            <p:cNvSpPr/>
            <p:nvPr/>
          </p:nvSpPr>
          <p:spPr>
            <a:xfrm>
              <a:off x="4445096" y="2444137"/>
              <a:ext cx="9151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학습모형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5E551B5-79D3-453D-BBC9-B919E292B9FC}"/>
                    </a:ext>
                  </a:extLst>
                </p:cNvPr>
                <p:cNvSpPr/>
                <p:nvPr/>
              </p:nvSpPr>
              <p:spPr>
                <a:xfrm>
                  <a:off x="4375846" y="3002448"/>
                  <a:ext cx="1053622" cy="331403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5E551B5-79D3-453D-BBC9-B919E292B9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5846" y="3002448"/>
                  <a:ext cx="1053622" cy="33140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F38B312-81DE-4A85-A29A-1045C3AE831C}"/>
              </a:ext>
            </a:extLst>
          </p:cNvPr>
          <p:cNvCxnSpPr>
            <a:cxnSpLocks/>
          </p:cNvCxnSpPr>
          <p:nvPr/>
        </p:nvCxnSpPr>
        <p:spPr>
          <a:xfrm flipV="1">
            <a:off x="3369914" y="3331029"/>
            <a:ext cx="758872" cy="116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A122FD-1F51-47F2-A57F-4FCA5595200F}"/>
              </a:ext>
            </a:extLst>
          </p:cNvPr>
          <p:cNvCxnSpPr>
            <a:cxnSpLocks/>
          </p:cNvCxnSpPr>
          <p:nvPr/>
        </p:nvCxnSpPr>
        <p:spPr>
          <a:xfrm flipV="1">
            <a:off x="3369914" y="4042684"/>
            <a:ext cx="758872" cy="116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E1B152A-9E8E-4AFD-839E-69320B4D1249}"/>
              </a:ext>
            </a:extLst>
          </p:cNvPr>
          <p:cNvCxnSpPr>
            <a:cxnSpLocks/>
          </p:cNvCxnSpPr>
          <p:nvPr/>
        </p:nvCxnSpPr>
        <p:spPr>
          <a:xfrm flipV="1">
            <a:off x="3369914" y="4679596"/>
            <a:ext cx="758872" cy="116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10DD54-4F67-4F98-8126-3894B15A3875}"/>
              </a:ext>
            </a:extLst>
          </p:cNvPr>
          <p:cNvGrpSpPr/>
          <p:nvPr/>
        </p:nvGrpSpPr>
        <p:grpSpPr>
          <a:xfrm>
            <a:off x="1175657" y="5253718"/>
            <a:ext cx="87086" cy="505756"/>
            <a:chOff x="1175657" y="4920343"/>
            <a:chExt cx="87086" cy="50575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D1A20F34-5814-46D9-8472-A087E65847B4}"/>
                </a:ext>
              </a:extLst>
            </p:cNvPr>
            <p:cNvSpPr/>
            <p:nvPr/>
          </p:nvSpPr>
          <p:spPr>
            <a:xfrm>
              <a:off x="1175657" y="4920343"/>
              <a:ext cx="87086" cy="87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F05B4F1-27AC-4675-8F10-57E94D297408}"/>
                </a:ext>
              </a:extLst>
            </p:cNvPr>
            <p:cNvSpPr/>
            <p:nvPr/>
          </p:nvSpPr>
          <p:spPr>
            <a:xfrm>
              <a:off x="1175657" y="5129678"/>
              <a:ext cx="87086" cy="87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89D5ECC-796F-4F88-9DB9-9AAE406E764A}"/>
                </a:ext>
              </a:extLst>
            </p:cNvPr>
            <p:cNvSpPr/>
            <p:nvPr/>
          </p:nvSpPr>
          <p:spPr>
            <a:xfrm>
              <a:off x="1175657" y="5339013"/>
              <a:ext cx="87086" cy="87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B1666DC-4937-4038-8CCA-757B724F00FC}"/>
              </a:ext>
            </a:extLst>
          </p:cNvPr>
          <p:cNvGrpSpPr/>
          <p:nvPr/>
        </p:nvGrpSpPr>
        <p:grpSpPr>
          <a:xfrm>
            <a:off x="2912525" y="5253718"/>
            <a:ext cx="87086" cy="505756"/>
            <a:chOff x="1175657" y="4920343"/>
            <a:chExt cx="87086" cy="50575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0A25027-3730-49E0-9FD2-D605540891AE}"/>
                </a:ext>
              </a:extLst>
            </p:cNvPr>
            <p:cNvSpPr/>
            <p:nvPr/>
          </p:nvSpPr>
          <p:spPr>
            <a:xfrm>
              <a:off x="1175657" y="4920343"/>
              <a:ext cx="87086" cy="87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A6A40D7-33DF-49FC-80E1-839FF9B72A46}"/>
                </a:ext>
              </a:extLst>
            </p:cNvPr>
            <p:cNvSpPr/>
            <p:nvPr/>
          </p:nvSpPr>
          <p:spPr>
            <a:xfrm>
              <a:off x="1175657" y="5129678"/>
              <a:ext cx="87086" cy="87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2E818E7-7678-4320-8A24-A6A6D130FEDE}"/>
                </a:ext>
              </a:extLst>
            </p:cNvPr>
            <p:cNvSpPr/>
            <p:nvPr/>
          </p:nvSpPr>
          <p:spPr>
            <a:xfrm>
              <a:off x="1175657" y="5339013"/>
              <a:ext cx="87086" cy="8708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CF742F0C-0164-4DB7-9686-3D6D00A503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7339" y="184367"/>
            <a:ext cx="4531467" cy="17699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524257-C412-4F0F-8D40-EB31808DF734}"/>
                  </a:ext>
                </a:extLst>
              </p:cNvPr>
              <p:cNvSpPr txBox="1"/>
              <p:nvPr/>
            </p:nvSpPr>
            <p:spPr>
              <a:xfrm>
                <a:off x="6766475" y="3003550"/>
                <a:ext cx="300614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E524257-C412-4F0F-8D40-EB31808DF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75" y="3003550"/>
                <a:ext cx="3006144" cy="5186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244813C-5A56-4A6F-8AC9-269FF7FC15F6}"/>
                  </a:ext>
                </a:extLst>
              </p:cNvPr>
              <p:cNvSpPr txBox="1"/>
              <p:nvPr/>
            </p:nvSpPr>
            <p:spPr>
              <a:xfrm>
                <a:off x="7277901" y="3835159"/>
                <a:ext cx="200157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244813C-5A56-4A6F-8AC9-269FF7FC1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901" y="3835159"/>
                <a:ext cx="2001574" cy="7562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A6884E-A839-47BD-B440-51C0F608209C}"/>
                  </a:ext>
                </a:extLst>
              </p:cNvPr>
              <p:cNvSpPr txBox="1"/>
              <p:nvPr/>
            </p:nvSpPr>
            <p:spPr>
              <a:xfrm>
                <a:off x="5756910" y="5080046"/>
                <a:ext cx="5579155" cy="592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FA6884E-A839-47BD-B440-51C0F6082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910" y="5080046"/>
                <a:ext cx="5579155" cy="5923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직사각형 69">
            <a:extLst>
              <a:ext uri="{FF2B5EF4-FFF2-40B4-BE49-F238E27FC236}">
                <a16:creationId xmlns:a16="http://schemas.microsoft.com/office/drawing/2014/main" id="{764291A1-EC14-4A85-A598-1CF6127A3A9A}"/>
              </a:ext>
            </a:extLst>
          </p:cNvPr>
          <p:cNvSpPr/>
          <p:nvPr/>
        </p:nvSpPr>
        <p:spPr>
          <a:xfrm>
            <a:off x="10036720" y="3075629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손실 함수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51F7FC2-5401-403E-944E-784C164F59F7}"/>
              </a:ext>
            </a:extLst>
          </p:cNvPr>
          <p:cNvSpPr/>
          <p:nvPr/>
        </p:nvSpPr>
        <p:spPr>
          <a:xfrm>
            <a:off x="10036720" y="4042684"/>
            <a:ext cx="963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목적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916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Boosting – Gradient Boosting Machine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Gradient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학습 과정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번째 모형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𝐹</m:t>
                        </m:r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𝑚</m:t>
                        </m:r>
                      </m:sub>
                    </m:sSub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𝑥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i="1" spc="-15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를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구하는 방법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  <a:blipFill>
                <a:blip r:embed="rId3"/>
                <a:stretch>
                  <a:fillRect l="-327" b="-6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CF742F0C-0164-4DB7-9686-3D6D00A50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685" y="184367"/>
            <a:ext cx="4531467" cy="1769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DBCC10-BBF6-4286-8A19-7E80EC945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659" y="184368"/>
            <a:ext cx="2365536" cy="17699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1B804B8-992B-409B-8D48-988F18AA99FB}"/>
              </a:ext>
            </a:extLst>
          </p:cNvPr>
          <p:cNvGrpSpPr/>
          <p:nvPr/>
        </p:nvGrpSpPr>
        <p:grpSpPr>
          <a:xfrm>
            <a:off x="6449857" y="2402567"/>
            <a:ext cx="4093813" cy="2296551"/>
            <a:chOff x="4770511" y="3003550"/>
            <a:chExt cx="4093813" cy="2296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E524257-C412-4F0F-8D40-EB31808DF734}"/>
                    </a:ext>
                  </a:extLst>
                </p:cNvPr>
                <p:cNvSpPr txBox="1"/>
                <p:nvPr/>
              </p:nvSpPr>
              <p:spPr>
                <a:xfrm>
                  <a:off x="4770511" y="3003550"/>
                  <a:ext cx="3505127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E524257-C412-4F0F-8D40-EB31808DF7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511" y="3003550"/>
                  <a:ext cx="3505127" cy="3847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AB40D46-71F4-471B-97D2-67E1DD23BD49}"/>
                    </a:ext>
                  </a:extLst>
                </p:cNvPr>
                <p:cNvSpPr txBox="1"/>
                <p:nvPr/>
              </p:nvSpPr>
              <p:spPr>
                <a:xfrm>
                  <a:off x="4770511" y="3752037"/>
                  <a:ext cx="4093813" cy="384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AB40D46-71F4-471B-97D2-67E1DD23BD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511" y="3752037"/>
                  <a:ext cx="4093813" cy="3847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40764B4-A30A-4C62-AF81-696DA21E2322}"/>
                    </a:ext>
                  </a:extLst>
                </p:cNvPr>
                <p:cNvSpPr txBox="1"/>
                <p:nvPr/>
              </p:nvSpPr>
              <p:spPr>
                <a:xfrm>
                  <a:off x="4770511" y="4500523"/>
                  <a:ext cx="3700628" cy="799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5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ko-KR" altLang="en-US" sz="25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40764B4-A30A-4C62-AF81-696DA21E2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511" y="4500523"/>
                  <a:ext cx="3700628" cy="79957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7B44CB-35BE-44AC-9073-9B179B70D278}"/>
              </a:ext>
            </a:extLst>
          </p:cNvPr>
          <p:cNvSpPr/>
          <p:nvPr/>
        </p:nvSpPr>
        <p:spPr>
          <a:xfrm>
            <a:off x="10485202" y="4699118"/>
            <a:ext cx="15679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Gradient! 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D81B941F-723B-4B47-8517-5AB9F5C8F5EB}"/>
              </a:ext>
            </a:extLst>
          </p:cNvPr>
          <p:cNvCxnSpPr>
            <a:cxnSpLocks/>
          </p:cNvCxnSpPr>
          <p:nvPr/>
        </p:nvCxnSpPr>
        <p:spPr>
          <a:xfrm flipV="1">
            <a:off x="10543670" y="4299329"/>
            <a:ext cx="758872" cy="11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5026D0-89D1-4436-A761-57DB774A6791}"/>
                  </a:ext>
                </a:extLst>
              </p:cNvPr>
              <p:cNvSpPr txBox="1"/>
              <p:nvPr/>
            </p:nvSpPr>
            <p:spPr>
              <a:xfrm>
                <a:off x="632971" y="2899202"/>
                <a:ext cx="4173643" cy="720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05026D0-89D1-4436-A761-57DB774A6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71" y="2899202"/>
                <a:ext cx="4173643" cy="720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DFE07C-B6B5-4030-ACAC-997F04B92B65}"/>
                  </a:ext>
                </a:extLst>
              </p:cNvPr>
              <p:cNvSpPr txBox="1"/>
              <p:nvPr/>
            </p:nvSpPr>
            <p:spPr>
              <a:xfrm>
                <a:off x="1269330" y="3988111"/>
                <a:ext cx="2767874" cy="1050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nary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DFE07C-B6B5-4030-ACAC-997F04B92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330" y="3988111"/>
                <a:ext cx="2767874" cy="10502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5717F8-E0D5-4F6C-ABE9-0AFD19C3012C}"/>
                  </a:ext>
                </a:extLst>
              </p:cNvPr>
              <p:cNvSpPr txBox="1"/>
              <p:nvPr/>
            </p:nvSpPr>
            <p:spPr>
              <a:xfrm>
                <a:off x="118694" y="5406982"/>
                <a:ext cx="7610288" cy="822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nary>
                            <m:naryPr>
                              <m:chr m:val="∑"/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25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sz="25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5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500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5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5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a:rPr lang="en-US" altLang="ko-KR" sz="25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25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25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ko-KR" altLang="en-US" sz="25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5717F8-E0D5-4F6C-ABE9-0AFD19C30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4" y="5406982"/>
                <a:ext cx="7610288" cy="8227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81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XGBoost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극한의 효율성을 추구하는 알고리즘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 (GBM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느림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Split Finding Algorithm: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의사결정 나무에서의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basic exact greedy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장점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가능한 모든 분기점을 전부 탐색하기 때문에 항상 최적의 분기점을 찾을 수 있음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데이터가 메모리에 저장되지 않을 경우 현실적으로 탐색이 불가능함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+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분산 컴퓨팅 환경에서 계산이 불가능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146" name="Picture 2" descr="Ensemble Modeling : Unwrapping the Basic Exact Greedy Algorithm | by Firas  Obeid | Analytics Vidhya | Medium">
            <a:extLst>
              <a:ext uri="{FF2B5EF4-FFF2-40B4-BE49-F238E27FC236}">
                <a16:creationId xmlns:a16="http://schemas.microsoft.com/office/drawing/2014/main" id="{C8DD978F-7858-42B6-98D4-C4E56AFA0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40" y="2897547"/>
            <a:ext cx="5207984" cy="354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43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XGBoost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Approximate Algorithm for Split</a:t>
            </a:r>
          </a:p>
        </p:txBody>
      </p:sp>
      <p:pic>
        <p:nvPicPr>
          <p:cNvPr id="7170" name="Picture 2" descr="summary - statwiki">
            <a:extLst>
              <a:ext uri="{FF2B5EF4-FFF2-40B4-BE49-F238E27FC236}">
                <a16:creationId xmlns:a16="http://schemas.microsoft.com/office/drawing/2014/main" id="{43F95950-3043-4882-A653-A207793D6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397" y="1966565"/>
            <a:ext cx="7781206" cy="389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2F26B46-DE9B-43A3-A781-31E37A2F1251}"/>
              </a:ext>
            </a:extLst>
          </p:cNvPr>
          <p:cNvSpPr/>
          <p:nvPr/>
        </p:nvSpPr>
        <p:spPr>
          <a:xfrm>
            <a:off x="9986603" y="1966565"/>
            <a:ext cx="1908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근사로 타협</a:t>
            </a:r>
            <a:r>
              <a:rPr lang="en-US" altLang="ko-KR" sz="28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 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7172832-1AB1-4192-9569-C35982A8BA50}"/>
              </a:ext>
            </a:extLst>
          </p:cNvPr>
          <p:cNvCxnSpPr>
            <a:cxnSpLocks/>
          </p:cNvCxnSpPr>
          <p:nvPr/>
        </p:nvCxnSpPr>
        <p:spPr>
          <a:xfrm flipV="1">
            <a:off x="9227731" y="2216510"/>
            <a:ext cx="758872" cy="11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408726A-96AF-41B0-9E9B-30CB51A72E70}"/>
              </a:ext>
            </a:extLst>
          </p:cNvPr>
          <p:cNvCxnSpPr>
            <a:cxnSpLocks/>
          </p:cNvCxnSpPr>
          <p:nvPr/>
        </p:nvCxnSpPr>
        <p:spPr>
          <a:xfrm>
            <a:off x="7658100" y="3429000"/>
            <a:ext cx="22792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BEF81DF-DD4C-4F26-80A5-86238FB9B9B8}"/>
              </a:ext>
            </a:extLst>
          </p:cNvPr>
          <p:cNvSpPr/>
          <p:nvPr/>
        </p:nvSpPr>
        <p:spPr>
          <a:xfrm>
            <a:off x="9994134" y="3244334"/>
            <a:ext cx="1012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토막 낸다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91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38010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XGBoost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Approximate Algorithm for Split</a:t>
            </a: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좌측으로부터 우측으로 변수 값이 오름차순으로 정렬되어 있다고 가정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(left: small, right: large)</a:t>
            </a: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전체 데이터를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분할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분할에 대해서 개별적으로 계산하여 최적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split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찾음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빠르지만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greedy algorithm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찾을 수 있는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최적의 분기점은 찾기 어려움</a:t>
            </a: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1F10C4-6218-4DDA-87BB-5E7198B7B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3142809"/>
            <a:ext cx="11077575" cy="828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D5C2E8-D42C-4399-8419-278A7CE6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4744207"/>
            <a:ext cx="11068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69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XGBoost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Approximate Algorithm for Split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Global vs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 Variant</a:t>
            </a: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42" name="Picture 2" descr="https://k.kakaocdn.net/dn/XgtHh/btrp7Rq03IJ/wx4TtSkDQHZlV5l84fMgWk/img.png">
            <a:extLst>
              <a:ext uri="{FF2B5EF4-FFF2-40B4-BE49-F238E27FC236}">
                <a16:creationId xmlns:a16="http://schemas.microsoft.com/office/drawing/2014/main" id="{DAE62854-F16C-46A0-9EBA-F2B00BD42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" y="2528215"/>
            <a:ext cx="7148513" cy="179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k.kakaocdn.net/dn/mDxFn/btrp8q7MtoT/cuOY6wCdCwuypJYs0i6rt0/img.png">
            <a:extLst>
              <a:ext uri="{FF2B5EF4-FFF2-40B4-BE49-F238E27FC236}">
                <a16:creationId xmlns:a16="http://schemas.microsoft.com/office/drawing/2014/main" id="{13AD98A0-5F2C-42FF-AD64-93FEBE69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6" y="4455645"/>
            <a:ext cx="7148513" cy="17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F88CB0-7E25-41D9-95EA-F4BCBEF66014}"/>
              </a:ext>
            </a:extLst>
          </p:cNvPr>
          <p:cNvSpPr/>
          <p:nvPr/>
        </p:nvSpPr>
        <p:spPr>
          <a:xfrm>
            <a:off x="7230029" y="2487401"/>
            <a:ext cx="32503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Global Variant</a:t>
            </a:r>
          </a:p>
          <a:p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탐색해야되는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버킷의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개수는 줄어들고</a:t>
            </a:r>
            <a:endParaRPr lang="en-US" altLang="ko-KR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데이터의 수는 </a:t>
            </a:r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동이하게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유지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endParaRPr lang="ko-KR" altLang="en-US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3DC947-D22F-4B5C-B503-F5D3B5E1A0B5}"/>
              </a:ext>
            </a:extLst>
          </p:cNvPr>
          <p:cNvSpPr/>
          <p:nvPr/>
        </p:nvSpPr>
        <p:spPr>
          <a:xfrm>
            <a:off x="7230029" y="4778881"/>
            <a:ext cx="48804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 Variant:</a:t>
            </a:r>
          </a:p>
          <a:p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자식 노드에도 </a:t>
            </a:r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사이즈를 유지</a:t>
            </a:r>
            <a:endParaRPr lang="en-US" altLang="ko-KR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스플릿이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되더라도 </a:t>
            </a:r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사이즈가 유지 </a:t>
            </a:r>
            <a:endParaRPr lang="en-US" altLang="ko-KR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-&gt; 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</a:t>
            </a:r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버켓에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들어가는데이터는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감소</a:t>
            </a:r>
            <a:endParaRPr lang="en-US" altLang="ko-KR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953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XGBoost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Approximate Algorithm for Split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Global vs</a:t>
            </a:r>
            <a:r>
              <a:rPr lang="ko-KR" altLang="en-US" sz="1600" spc="-15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 Variant</a:t>
            </a: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1266" name="Picture 2" descr="https://k.kakaocdn.net/dn/czxp6G/btrqgapj2uy/v98mnPc3Dc2Ua1dYlX1K21/img.png">
            <a:extLst>
              <a:ext uri="{FF2B5EF4-FFF2-40B4-BE49-F238E27FC236}">
                <a16:creationId xmlns:a16="http://schemas.microsoft.com/office/drawing/2014/main" id="{5AD7AC19-CA87-4DCC-B481-4B466CF9D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6" y="2615782"/>
            <a:ext cx="4463865" cy="329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023EF57-0243-4F19-97A7-19C471112D1C}"/>
              </a:ext>
            </a:extLst>
          </p:cNvPr>
          <p:cNvSpPr/>
          <p:nvPr/>
        </p:nvSpPr>
        <p:spPr>
          <a:xfrm>
            <a:off x="5595032" y="2782669"/>
            <a:ext cx="64826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Epsilon =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버켓을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나누는 기준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eps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 0.3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이면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버켓은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0.05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라면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버켓은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20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생성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Global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높은 성능에 도달하려면 실제로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보다 더 많은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버켓을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생성해야됨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408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5189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Model ensemble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여러 모델들을 함께 사용하여 기존보다 성능을 더 올리는 방법을 말함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Bagging</a:t>
            </a:r>
          </a:p>
          <a:p>
            <a:pPr marL="125728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Bootstrap Aggregating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약자이며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bootstrap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이용하는 방법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714489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Bootstrap: 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주어진 데이터셋에서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random sampling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거쳐 새로운 데이터셋을 만들어내는 과정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714489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만들어진 여러 데이터셋을 바탕으로 결과를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voting</a:t>
            </a:r>
          </a:p>
          <a:p>
            <a:pPr marL="125728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ex) Random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Forest</a:t>
            </a: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Voting</a:t>
            </a:r>
          </a:p>
          <a:p>
            <a:pPr marL="1200139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Voting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크게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Hard voting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soft voting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나눌 수 있음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657339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Hard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voting: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각 하위 학습 모델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(weak learner)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들의 예측 결과값을 바탕으로 다수결 투표하는 방식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657339" lvl="3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Soft voting: 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하위 학습 모델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(weak learner)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들의 예측 </a:t>
            </a:r>
            <a:r>
              <a:rPr lang="ko-KR" altLang="en-US" sz="14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확률값의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평균 또는 가중치 합을 사용하는 방식 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9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</a:t>
            </a:r>
          </a:p>
          <a:p>
            <a:pPr marL="125728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 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결과에 따라 데이터셋 샘플에 대한 가중치를 부여하며 모델을 업데이트하는 방식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5728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반복할 때마다 각 샘플의 중요도에 따라 다른 분류기가 만들어지고 최종적으로는 모든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iteration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생성된 모델의 결과를 </a:t>
            </a:r>
            <a:r>
              <a:rPr lang="en-US" altLang="ko-KR" sz="14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votin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함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5728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Adaptive Boosting(AdaBoost)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 </a:t>
            </a:r>
            <a:r>
              <a:rPr lang="en-US" altLang="ko-KR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 Boosting Model(GBM) </a:t>
            </a:r>
            <a:r>
              <a:rPr lang="ko-KR" altLang="en-US" sz="14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계열로 나눌 수 있음</a:t>
            </a:r>
            <a:endParaRPr lang="en-US" altLang="ko-KR" sz="14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483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최대 단점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오래걸린다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전통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GBM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모든 데이터의 모든 피처를 탐색 후 정보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획득률을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조사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LGBM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모든 데이터에 대한 탐색과 모든 피처에 대한 완전 탐색을 완화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버켓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개수를 사용한 </a:t>
            </a:r>
            <a:r>
              <a:rPr lang="en-US" altLang="ko-KR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XGBoost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와는 독립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AAA8C4-F6C8-4FF6-B943-BBE0EF8A52EB}"/>
              </a:ext>
            </a:extLst>
          </p:cNvPr>
          <p:cNvSpPr/>
          <p:nvPr/>
        </p:nvSpPr>
        <p:spPr>
          <a:xfrm>
            <a:off x="219629" y="3429000"/>
            <a:ext cx="5639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Gradient-based One side Sampling(GOSS)</a:t>
            </a:r>
            <a:endParaRPr lang="ko-KR" altLang="en-US" sz="24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3E2015-1B62-4532-8AA5-201601D4C168}"/>
              </a:ext>
            </a:extLst>
          </p:cNvPr>
          <p:cNvSpPr/>
          <p:nvPr/>
        </p:nvSpPr>
        <p:spPr>
          <a:xfrm>
            <a:off x="7147189" y="3429000"/>
            <a:ext cx="44304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Exclusive Feature Bundling (EFB)</a:t>
            </a:r>
            <a:endParaRPr lang="ko-KR" altLang="en-US" sz="24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C772EC-8C19-4D20-A021-10A641306C6B}"/>
              </a:ext>
            </a:extLst>
          </p:cNvPr>
          <p:cNvSpPr/>
          <p:nvPr/>
        </p:nvSpPr>
        <p:spPr>
          <a:xfrm>
            <a:off x="2254128" y="5286828"/>
            <a:ext cx="1570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일부만 사용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  <a:endParaRPr lang="ko-KR" altLang="en-US" sz="2400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E04D72-E5D0-4DF3-BC8B-33B113249E5B}"/>
              </a:ext>
            </a:extLst>
          </p:cNvPr>
          <p:cNvSpPr/>
          <p:nvPr/>
        </p:nvSpPr>
        <p:spPr>
          <a:xfrm>
            <a:off x="7850779" y="5286828"/>
            <a:ext cx="30232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합칠 수 있는 애들 합치자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  <a:endParaRPr lang="ko-KR" altLang="en-US" sz="2400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C1E4E643-7399-4463-8EA6-3EF557F0B8AB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3039311" y="3890665"/>
            <a:ext cx="0" cy="13961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F1B5DF4-CA1A-4BFB-85BB-E0EE3F3CA985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9362411" y="3890665"/>
            <a:ext cx="0" cy="13961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418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Gradient-based One side Sampling(GOSS)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매우 쉬운 방법이지만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하이퍼파라미터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en-US" altLang="ko-KR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a,b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선택 주의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772BF-C288-46FA-97D6-5D471664D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2096649"/>
            <a:ext cx="8096250" cy="2971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C02FB72-23FC-4262-AC27-3906FA54BC99}"/>
              </a:ext>
            </a:extLst>
          </p:cNvPr>
          <p:cNvSpPr/>
          <p:nvPr/>
        </p:nvSpPr>
        <p:spPr>
          <a:xfrm>
            <a:off x="7206731" y="5375546"/>
            <a:ext cx="3862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 = a </a:t>
            </a:r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만큼 많이 사용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F3F7A-0C1F-450B-AA04-368BB65C3E0F}"/>
              </a:ext>
            </a:extLst>
          </p:cNvPr>
          <p:cNvSpPr/>
          <p:nvPr/>
        </p:nvSpPr>
        <p:spPr>
          <a:xfrm>
            <a:off x="2047875" y="5375546"/>
            <a:ext cx="3879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낮은 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gradient = b </a:t>
            </a:r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만큼 적게 사용</a:t>
            </a:r>
          </a:p>
        </p:txBody>
      </p:sp>
    </p:spTree>
    <p:extLst>
      <p:ext uri="{BB962C8B-B14F-4D97-AF65-F5344CB8AC3E}">
        <p14:creationId xmlns:p14="http://schemas.microsoft.com/office/powerpoint/2010/main" val="655932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Exclusive Feature Bundling (EFB)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배타적인 변수를 합쳐서 새로운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만들자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CA9EB5-5027-4786-8517-C51CD1D3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2439549"/>
            <a:ext cx="6915150" cy="2286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C2BBF74-A178-4042-BB42-FEC848E61D03}"/>
              </a:ext>
            </a:extLst>
          </p:cNvPr>
          <p:cNvSpPr/>
          <p:nvPr/>
        </p:nvSpPr>
        <p:spPr>
          <a:xfrm>
            <a:off x="1927519" y="4725549"/>
            <a:ext cx="8336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인접한 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node</a:t>
            </a:r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같은 색을 사용하지 않을 때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</a:t>
            </a:r>
            <a:r>
              <a:rPr lang="ko-KR" altLang="en-US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전부 색칠하는 최소한의 색은</a:t>
            </a:r>
            <a:r>
              <a:rPr lang="en-US" altLang="ko-KR" sz="24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888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Exclusive Feature Bundling (EFB)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배타적인 변수를 합쳐서 새로운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만들자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4266E1-EA2B-4C70-919C-862A84C3D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302"/>
          <a:stretch/>
        </p:blipFill>
        <p:spPr>
          <a:xfrm>
            <a:off x="1628775" y="2130425"/>
            <a:ext cx="4976299" cy="401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38A1F9A-370C-40DC-AB0C-A4E1B271BF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67"/>
          <a:stretch/>
        </p:blipFill>
        <p:spPr>
          <a:xfrm>
            <a:off x="7358741" y="2130425"/>
            <a:ext cx="3951967" cy="4019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B11EAC-AE4C-44A0-81B6-FFF930F9F754}"/>
              </a:ext>
            </a:extLst>
          </p:cNvPr>
          <p:cNvSpPr/>
          <p:nvPr/>
        </p:nvSpPr>
        <p:spPr>
          <a:xfrm>
            <a:off x="6846576" y="2087171"/>
            <a:ext cx="4976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X1,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x2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동시에 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아닌 값을 가지는 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instance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수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BB48E2-7814-4184-9D1C-5C5C9AC1E1F0}"/>
              </a:ext>
            </a:extLst>
          </p:cNvPr>
          <p:cNvSpPr/>
          <p:nvPr/>
        </p:nvSpPr>
        <p:spPr>
          <a:xfrm>
            <a:off x="7915906" y="4569113"/>
            <a:ext cx="2962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Column sum = degree (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기준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2000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063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Exclusive Feature Bundling (EFB)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배타적인 변수를 합쳐서 새로운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만들자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E6F743-56B5-450D-BE6A-4733DCBCB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33" y="2349309"/>
            <a:ext cx="5048250" cy="3667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9BFADD-B8D1-4D61-BD64-0A2BDC062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584" y="2154046"/>
            <a:ext cx="3771900" cy="39052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906D54-2C7E-4ECA-B88F-EEC0832B0A30}"/>
              </a:ext>
            </a:extLst>
          </p:cNvPr>
          <p:cNvSpPr/>
          <p:nvPr/>
        </p:nvSpPr>
        <p:spPr>
          <a:xfrm>
            <a:off x="7830584" y="2909065"/>
            <a:ext cx="40171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 = 10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이면 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10*0.2 = 2 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기준이 됨 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endParaRPr lang="en-US" altLang="ko-KR" sz="2000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즉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2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번 이상 충돌하면 </a:t>
            </a:r>
            <a:r>
              <a:rPr lang="en-US" altLang="ko-KR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bundle</a:t>
            </a:r>
            <a:r>
              <a:rPr lang="ko-KR" altLang="en-US" sz="2000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하지 않겠다 </a:t>
            </a:r>
          </a:p>
        </p:txBody>
      </p:sp>
    </p:spTree>
    <p:extLst>
      <p:ext uri="{BB962C8B-B14F-4D97-AF65-F5344CB8AC3E}">
        <p14:creationId xmlns:p14="http://schemas.microsoft.com/office/powerpoint/2010/main" val="59635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배타적인 변수를 합쳐서 새로운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만들자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7F2372-65EC-4432-840E-FB359E917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740" y="2381059"/>
            <a:ext cx="4476750" cy="3533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36C0FE-1465-4385-A15F-C195ADCA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833" y="2357246"/>
            <a:ext cx="47910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62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LightGBM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배타적인 변수를 합쳐서 새로운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만들자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36C0FE-1465-4385-A15F-C195ADCAC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502" y="195340"/>
            <a:ext cx="2000832" cy="1495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AFE287-574A-4E57-94DA-BA789E6B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4" y="2295334"/>
            <a:ext cx="6467475" cy="3619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F0BDE2-1DD3-4064-AD4F-DB2359F786A2}"/>
              </a:ext>
            </a:extLst>
          </p:cNvPr>
          <p:cNvSpPr/>
          <p:nvPr/>
        </p:nvSpPr>
        <p:spPr>
          <a:xfrm>
            <a:off x="7515277" y="2689744"/>
            <a:ext cx="302839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기준은 왼쪽</a:t>
            </a:r>
            <a:endParaRPr lang="en-US" altLang="ko-KR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endParaRPr lang="en-US" altLang="ko-KR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X1 </a:t>
            </a:r>
            <a:r>
              <a:rPr lang="ko-KR" altLang="en-US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offset (</a:t>
            </a:r>
            <a:r>
              <a:rPr lang="ko-KR" altLang="en-US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가장 큰 값</a:t>
            </a:r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= 3</a:t>
            </a:r>
          </a:p>
          <a:p>
            <a:endParaRPr lang="en-US" altLang="ko-KR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X2 </a:t>
            </a:r>
            <a:r>
              <a:rPr lang="ko-KR" altLang="en-US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offset (</a:t>
            </a:r>
            <a:r>
              <a:rPr lang="ko-KR" altLang="en-US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가장 큰 값</a:t>
            </a:r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= 3</a:t>
            </a:r>
          </a:p>
          <a:p>
            <a:endParaRPr lang="en-US" altLang="ko-KR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/>
              <a:t>둘다 </a:t>
            </a:r>
            <a:r>
              <a:rPr lang="en-US" altLang="ko-KR" dirty="0"/>
              <a:t>0</a:t>
            </a:r>
            <a:r>
              <a:rPr lang="ko-KR" altLang="en-US" dirty="0"/>
              <a:t>인 경우 </a:t>
            </a:r>
            <a:r>
              <a:rPr lang="en-US" altLang="ko-KR" dirty="0"/>
              <a:t>0</a:t>
            </a:r>
            <a:endParaRPr lang="ko-KR" altLang="en-US" dirty="0"/>
          </a:p>
          <a:p>
            <a:endParaRPr lang="en-US" altLang="ko-KR" spc="-151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r>
              <a:rPr lang="ko-KR" altLang="en-US" dirty="0"/>
              <a:t>둘다 </a:t>
            </a:r>
            <a:r>
              <a:rPr lang="en-US" altLang="ko-KR" dirty="0"/>
              <a:t>0</a:t>
            </a:r>
            <a:r>
              <a:rPr lang="ko-KR" altLang="en-US" dirty="0"/>
              <a:t>이 아닌 경우 왼쪽 값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491AC8-B898-4B32-A7AF-E76D6ED01501}"/>
              </a:ext>
            </a:extLst>
          </p:cNvPr>
          <p:cNvSpPr/>
          <p:nvPr/>
        </p:nvSpPr>
        <p:spPr>
          <a:xfrm>
            <a:off x="5711825" y="3066143"/>
            <a:ext cx="593725" cy="362857"/>
          </a:xfrm>
          <a:prstGeom prst="rect">
            <a:avLst/>
          </a:prstGeom>
          <a:noFill/>
          <a:ln w="28575">
            <a:solidFill>
              <a:srgbClr val="2B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A06705D-3AC4-4AF0-93C9-4A1509A5C317}"/>
              </a:ext>
            </a:extLst>
          </p:cNvPr>
          <p:cNvSpPr/>
          <p:nvPr/>
        </p:nvSpPr>
        <p:spPr>
          <a:xfrm>
            <a:off x="6324600" y="3066142"/>
            <a:ext cx="593725" cy="362857"/>
          </a:xfrm>
          <a:prstGeom prst="rect">
            <a:avLst/>
          </a:prstGeom>
          <a:noFill/>
          <a:ln w="28575">
            <a:solidFill>
              <a:srgbClr val="2B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3DEB5E-4903-4B87-8E63-F028A7C850C8}"/>
              </a:ext>
            </a:extLst>
          </p:cNvPr>
          <p:cNvSpPr/>
          <p:nvPr/>
        </p:nvSpPr>
        <p:spPr>
          <a:xfrm>
            <a:off x="5711825" y="3619549"/>
            <a:ext cx="593725" cy="362857"/>
          </a:xfrm>
          <a:prstGeom prst="rect">
            <a:avLst/>
          </a:prstGeom>
          <a:noFill/>
          <a:ln w="28575">
            <a:solidFill>
              <a:srgbClr val="2B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4760F3-B9AC-4226-A6E6-4A75AAC92FA9}"/>
              </a:ext>
            </a:extLst>
          </p:cNvPr>
          <p:cNvSpPr/>
          <p:nvPr/>
        </p:nvSpPr>
        <p:spPr>
          <a:xfrm>
            <a:off x="6324600" y="4490536"/>
            <a:ext cx="593725" cy="362857"/>
          </a:xfrm>
          <a:prstGeom prst="rect">
            <a:avLst/>
          </a:prstGeom>
          <a:noFill/>
          <a:ln w="28575">
            <a:solidFill>
              <a:srgbClr val="2B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B9E850-A3E3-488D-899C-41737BE8BC15}"/>
              </a:ext>
            </a:extLst>
          </p:cNvPr>
          <p:cNvSpPr/>
          <p:nvPr/>
        </p:nvSpPr>
        <p:spPr>
          <a:xfrm>
            <a:off x="6324600" y="3623762"/>
            <a:ext cx="593725" cy="362857"/>
          </a:xfrm>
          <a:prstGeom prst="rect">
            <a:avLst/>
          </a:prstGeom>
          <a:noFill/>
          <a:ln w="28575">
            <a:solidFill>
              <a:srgbClr val="2B2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507CEF-1EEF-468F-AFA9-A7D665D490CD}"/>
              </a:ext>
            </a:extLst>
          </p:cNvPr>
          <p:cNvSpPr/>
          <p:nvPr/>
        </p:nvSpPr>
        <p:spPr>
          <a:xfrm>
            <a:off x="6324599" y="4748165"/>
            <a:ext cx="593725" cy="362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AF1A20-B6D9-4B5D-8149-FC9E31363C99}"/>
              </a:ext>
            </a:extLst>
          </p:cNvPr>
          <p:cNvSpPr/>
          <p:nvPr/>
        </p:nvSpPr>
        <p:spPr>
          <a:xfrm>
            <a:off x="5730875" y="4740221"/>
            <a:ext cx="593725" cy="362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58B973-8E12-4C11-A81C-150CC0B700C9}"/>
              </a:ext>
            </a:extLst>
          </p:cNvPr>
          <p:cNvSpPr/>
          <p:nvPr/>
        </p:nvSpPr>
        <p:spPr>
          <a:xfrm>
            <a:off x="5737199" y="4482592"/>
            <a:ext cx="593725" cy="3628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11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Catboost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범주형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(categorical)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처리에 효과적인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Prediction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Shift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해결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Ordered Boosting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Processing Categorical Features 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8C9116-CB23-462B-AB90-133F031F9EB1}"/>
              </a:ext>
            </a:extLst>
          </p:cNvPr>
          <p:cNvGrpSpPr/>
          <p:nvPr/>
        </p:nvGrpSpPr>
        <p:grpSpPr>
          <a:xfrm>
            <a:off x="3515833" y="2710945"/>
            <a:ext cx="5160334" cy="3507507"/>
            <a:chOff x="2773974" y="1741479"/>
            <a:chExt cx="6644051" cy="45159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D34EC46-8C13-4373-B181-E1611BA15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3974" y="1741479"/>
              <a:ext cx="6644051" cy="4515998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507A50-A7CE-4BE1-ACF5-4B3C1CC57460}"/>
                </a:ext>
              </a:extLst>
            </p:cNvPr>
            <p:cNvSpPr/>
            <p:nvPr/>
          </p:nvSpPr>
          <p:spPr>
            <a:xfrm>
              <a:off x="5984081" y="5448300"/>
              <a:ext cx="1138238" cy="121920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2350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Catboost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Prediction Shift: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우리가 예측하고자 하는 변수가 데이터셋에 있는 데이터에 가까워지고 실제 값과는 멀어질 때 발생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BAE7D8-E98C-4432-A1EB-D09EA4C9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287" y="2298700"/>
            <a:ext cx="7083425" cy="375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31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Catboost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Ordered Boosting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현실적으로 레이블이 있는 데이터는 제한되어 있음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현실적으로 편향되지 않은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잔차를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사용하기 어려움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 훈련에 사용된 예제들에 따라 다양한 모델 집합을 유지하는 것이 가능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순서형 원칙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(ordering principle)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7EFFE-6A37-460A-91B8-6E2F4170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46" y="2757443"/>
            <a:ext cx="5820907" cy="347488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5FB67FA-2D5F-4418-BA05-E2350C91955B}"/>
              </a:ext>
            </a:extLst>
          </p:cNvPr>
          <p:cNvSpPr/>
          <p:nvPr/>
        </p:nvSpPr>
        <p:spPr>
          <a:xfrm>
            <a:off x="9199944" y="2947583"/>
            <a:ext cx="2727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무작위 순열을 가진다고 가정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C29648-B449-4512-ACC8-4FDD9454A6EB}"/>
              </a:ext>
            </a:extLst>
          </p:cNvPr>
          <p:cNvSpPr/>
          <p:nvPr/>
        </p:nvSpPr>
        <p:spPr>
          <a:xfrm>
            <a:off x="9199944" y="4010940"/>
            <a:ext cx="2751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서로 다른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모델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생성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7B2CFF-4602-4503-A960-147136E1D1F2}"/>
              </a:ext>
            </a:extLst>
          </p:cNvPr>
          <p:cNvSpPr/>
          <p:nvPr/>
        </p:nvSpPr>
        <p:spPr>
          <a:xfrm>
            <a:off x="8854336" y="4686449"/>
            <a:ext cx="3256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Mi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순열의 처음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번째 예제만 사용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F9F227-D25A-4D73-939F-BBAEE8014853}"/>
              </a:ext>
            </a:extLst>
          </p:cNvPr>
          <p:cNvSpPr/>
          <p:nvPr/>
        </p:nvSpPr>
        <p:spPr>
          <a:xfrm>
            <a:off x="7701745" y="5792945"/>
            <a:ext cx="4502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단계에서 표본의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잔차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얻기 위해 모델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Mi-1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사용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17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Background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 Free Lunch Theorem?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머신러닝은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다양한 샘플 데이터에 학습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(fitting)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시킴으로써 일반화되기를 목적으로 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모델이 학습을 한다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라는 의미는 샘플 데이터로 구성된 가설 공간속에서 데이터에 알맞은 가설을 채택하는 것이라 볼 수 있음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다양한 가설이 존재하는 만큼 귀납적 편향의 문제에 마주침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192C3-6ED1-4B74-9D6E-7C248F5124FB}"/>
              </a:ext>
            </a:extLst>
          </p:cNvPr>
          <p:cNvSpPr/>
          <p:nvPr/>
        </p:nvSpPr>
        <p:spPr>
          <a:xfrm>
            <a:off x="3929164" y="6097234"/>
            <a:ext cx="3833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1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다양한 데이터셋에 대한 각 알고리즘들 성능 비교</a:t>
            </a:r>
            <a:endParaRPr lang="en-US" altLang="ko-KR" sz="1200" spc="-11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5B6A23-338F-42D0-91B7-ABE3157BAB73}"/>
              </a:ext>
            </a:extLst>
          </p:cNvPr>
          <p:cNvGrpSpPr/>
          <p:nvPr/>
        </p:nvGrpSpPr>
        <p:grpSpPr>
          <a:xfrm>
            <a:off x="939387" y="2857838"/>
            <a:ext cx="9813007" cy="3240000"/>
            <a:chOff x="939387" y="2857838"/>
            <a:chExt cx="9813007" cy="32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2AD2809-EE4F-4B41-8212-4D711BA98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57838"/>
              <a:ext cx="4656394" cy="3240000"/>
            </a:xfrm>
            <a:prstGeom prst="rect">
              <a:avLst/>
            </a:prstGeom>
          </p:spPr>
        </p:pic>
        <p:pic>
          <p:nvPicPr>
            <p:cNvPr id="1026" name="Picture 2" descr="no_free_lunch">
              <a:extLst>
                <a:ext uri="{FF2B5EF4-FFF2-40B4-BE49-F238E27FC236}">
                  <a16:creationId xmlns:a16="http://schemas.microsoft.com/office/drawing/2014/main" id="{E9A0F869-C0EC-42AA-B4D3-325D859CB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387" y="2857838"/>
              <a:ext cx="5225807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BF0C8-4DA4-4669-8481-3FC95F4B092B}"/>
              </a:ext>
            </a:extLst>
          </p:cNvPr>
          <p:cNvSpPr/>
          <p:nvPr/>
        </p:nvSpPr>
        <p:spPr>
          <a:xfrm>
            <a:off x="8325474" y="6259117"/>
            <a:ext cx="3749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i="1" spc="-11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https://www.kdnuggets.com/2019/09/no-free-lunch-data-science.html</a:t>
            </a:r>
          </a:p>
        </p:txBody>
      </p:sp>
    </p:spTree>
    <p:extLst>
      <p:ext uri="{BB962C8B-B14F-4D97-AF65-F5344CB8AC3E}">
        <p14:creationId xmlns:p14="http://schemas.microsoft.com/office/powerpoint/2010/main" val="281434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Catboost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2.Categorical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features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범주형 피처는 서로 비교가 불가능한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이산값의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집합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Catboost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one hot encoding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비슷한 방식을 사용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(y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값의 평균을 대체해서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overfitting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문제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overfitting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방지하기 위해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Ordered TS(target statistics)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사용해 범주형 피처를 처리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2437D9-1F4B-4EF1-9669-D5089F11F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40" y="4015834"/>
            <a:ext cx="4406235" cy="1065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5B2D4D-AAB4-4B3D-AD69-FB6ED513D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897547"/>
            <a:ext cx="6872287" cy="1555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EBDDEB-FB7D-4A84-8C35-4BF633418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383"/>
          <a:stretch/>
        </p:blipFill>
        <p:spPr>
          <a:xfrm>
            <a:off x="2249488" y="4548540"/>
            <a:ext cx="3846512" cy="17512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C66ADC0-3616-4D39-9C76-6ADE028F0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857" y="5218457"/>
            <a:ext cx="36576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2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Ensemble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Boosting – </a:t>
            </a:r>
            <a:r>
              <a:rPr lang="en-US" altLang="ko-KR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Catboost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E20733-0AE4-4460-A78E-09072E6D4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4201158"/>
            <a:ext cx="6126559" cy="20211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02C229-B44D-4B0F-8442-F1EE8AB0B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433" y="2163130"/>
            <a:ext cx="5012267" cy="2819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327DD5-FD35-46FF-BF69-CA0C99441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1371600"/>
            <a:ext cx="54578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8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52678-9230-4445-B2FC-B15D0B2C7221}"/>
              </a:ext>
            </a:extLst>
          </p:cNvPr>
          <p:cNvSpPr txBox="1"/>
          <p:nvPr/>
        </p:nvSpPr>
        <p:spPr>
          <a:xfrm>
            <a:off x="4789392" y="3044280"/>
            <a:ext cx="283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39059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Background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 Free Lunch Theorem?</a:t>
            </a: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머신러닝은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다양한 샘플 데이터에 학습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(fitting)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시킴으로써 일반화되기를 목적으로 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모델이 학습을 한다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라는 의미는 샘플 데이터로 구성된 가설 공간속에서 데이터에 알맞은 가설을 채택하는 것이라 볼 수 있음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39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다양한 가설이 존재하는 만큼 귀납적 편향의 문제에 마주침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AE192C3-6ED1-4B74-9D6E-7C248F5124FB}"/>
              </a:ext>
            </a:extLst>
          </p:cNvPr>
          <p:cNvSpPr/>
          <p:nvPr/>
        </p:nvSpPr>
        <p:spPr>
          <a:xfrm>
            <a:off x="3929164" y="6097234"/>
            <a:ext cx="38334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spc="-11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다양한 데이터셋에 대한 각 알고리즘들 성능 비교</a:t>
            </a:r>
            <a:endParaRPr lang="en-US" altLang="ko-KR" sz="1200" spc="-11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C5B6A23-338F-42D0-91B7-ABE3157BAB73}"/>
              </a:ext>
            </a:extLst>
          </p:cNvPr>
          <p:cNvGrpSpPr/>
          <p:nvPr/>
        </p:nvGrpSpPr>
        <p:grpSpPr>
          <a:xfrm>
            <a:off x="939387" y="2857838"/>
            <a:ext cx="9813007" cy="3240000"/>
            <a:chOff x="939387" y="2857838"/>
            <a:chExt cx="9813007" cy="324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2AD2809-EE4F-4B41-8212-4D711BA98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857838"/>
              <a:ext cx="4656394" cy="3240000"/>
            </a:xfrm>
            <a:prstGeom prst="rect">
              <a:avLst/>
            </a:prstGeom>
          </p:spPr>
        </p:pic>
        <p:pic>
          <p:nvPicPr>
            <p:cNvPr id="1026" name="Picture 2" descr="no_free_lunch">
              <a:extLst>
                <a:ext uri="{FF2B5EF4-FFF2-40B4-BE49-F238E27FC236}">
                  <a16:creationId xmlns:a16="http://schemas.microsoft.com/office/drawing/2014/main" id="{E9A0F869-C0EC-42AA-B4D3-325D859CB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387" y="2857838"/>
              <a:ext cx="5225807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A6BF0C8-4DA4-4669-8481-3FC95F4B092B}"/>
              </a:ext>
            </a:extLst>
          </p:cNvPr>
          <p:cNvSpPr/>
          <p:nvPr/>
        </p:nvSpPr>
        <p:spPr>
          <a:xfrm>
            <a:off x="8325474" y="6259117"/>
            <a:ext cx="37493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i="1" spc="-11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https://www.kdnuggets.com/2019/09/no-free-lunch-data-science.html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DFDC83-D61A-477D-8438-BA3EE47F511A}"/>
              </a:ext>
            </a:extLst>
          </p:cNvPr>
          <p:cNvSpPr/>
          <p:nvPr/>
        </p:nvSpPr>
        <p:spPr>
          <a:xfrm>
            <a:off x="183289" y="2535912"/>
            <a:ext cx="11825423" cy="391107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8" algn="ctr"/>
            <a:r>
              <a:rPr lang="ko-KR" altLang="en-US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그래서 어떤 알고리즘</a:t>
            </a:r>
            <a:r>
              <a:rPr lang="en-US" altLang="ko-KR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</a:t>
            </a:r>
            <a:r>
              <a:rPr lang="en-US" altLang="ko-KR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가장 </a:t>
            </a:r>
            <a:r>
              <a:rPr lang="ko-KR" altLang="en-US" b="1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우월한건가</a:t>
            </a:r>
            <a:r>
              <a:rPr lang="en-US" altLang="ko-KR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lvl="8" algn="ctr"/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lvl="8" algn="ctr"/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lvl="8" algn="ctr"/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성능이 좋다고 하는 알고리즘도 어떤 데이터셋이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주어지느냐에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따라서 성능이 달라짐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lvl="8" algn="ctr"/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Free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Lunch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Theorem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요지는 </a:t>
            </a:r>
            <a:r>
              <a:rPr lang="en-US" altLang="ko-KR" sz="1600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</a:t>
            </a:r>
            <a:r>
              <a:rPr lang="ko-KR" altLang="en-US" sz="1600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모든 문제에 대하여 다른 모델보다 항상 우월한 모델은 없다“</a:t>
            </a:r>
            <a:endParaRPr lang="en-US" altLang="ko-KR" sz="1600" b="1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63E823-8669-4BCA-878E-860E4FFED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657" y="3586307"/>
            <a:ext cx="3957056" cy="17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4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Background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518603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chemeClr val="accent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Bias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</a:t>
                </a:r>
                <a:r>
                  <a:rPr lang="en-US" altLang="ko-KR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Variance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Decomposition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특정 데이터에 대한 오차를 편향과 분산에 의한 에러로 나눌 수 있음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편향이 높으면 과소적합이 발생하며 분산이 높으면 과적합이 발생함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Bias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정답과 평균 추정치 차이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Variance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평균 추정치와 특정 데이터셋에 대한 추정치 차이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5186035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9E94C69-BD71-4DC7-81DB-E8E621F4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624" y="611353"/>
            <a:ext cx="2887710" cy="13007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1365D9-7DFF-40F6-81A6-9D78455AB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209" y="1827188"/>
            <a:ext cx="2524125" cy="733425"/>
          </a:xfrm>
          <a:prstGeom prst="rect">
            <a:avLst/>
          </a:prstGeom>
        </p:spPr>
      </p:pic>
      <p:pic>
        <p:nvPicPr>
          <p:cNvPr id="2050" name="Picture 2" descr="bias-variance decomposition">
            <a:extLst>
              <a:ext uri="{FF2B5EF4-FFF2-40B4-BE49-F238E27FC236}">
                <a16:creationId xmlns:a16="http://schemas.microsoft.com/office/drawing/2014/main" id="{19D8B929-C855-4CC9-BEDB-619C6F7B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848658"/>
            <a:ext cx="439102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549555-6C5F-4613-85A4-DBFCF59DE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850" y="2796146"/>
            <a:ext cx="72961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8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Background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481670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Ensemble Learning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앙상블의 목적은 각 단일 모델의 좋은 성능을 유지하면서 다양성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(diversity)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확보하는 데 있음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1200139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Implicit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diversity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확보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전체 데이터셋의 부분집합에 해당하는 여러 데이터셋을 준비한 뒤 따로 학습</a:t>
                </a:r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1200139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Explicit diversity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확보</a:t>
                </a:r>
                <a:r>
                  <a:rPr lang="en-US" altLang="ko-KR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먼저 생성된 모델의 측정값으로부터 새로운 모델을 생성하여 학습</a:t>
                </a:r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4816703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bias-variance decomposition">
            <a:extLst>
              <a:ext uri="{FF2B5EF4-FFF2-40B4-BE49-F238E27FC236}">
                <a16:creationId xmlns:a16="http://schemas.microsoft.com/office/drawing/2014/main" id="{19D8B929-C855-4CC9-BEDB-619C6F7BF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923" y="723396"/>
            <a:ext cx="2875683" cy="94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plicit vs explicit">
            <a:extLst>
              <a:ext uri="{FF2B5EF4-FFF2-40B4-BE49-F238E27FC236}">
                <a16:creationId xmlns:a16="http://schemas.microsoft.com/office/drawing/2014/main" id="{905D543C-C4F9-4B1F-9D1E-19FEAF10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205" y="3779350"/>
            <a:ext cx="5146775" cy="253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AB17849-5437-4658-97BB-8DF0F163E975}"/>
              </a:ext>
            </a:extLst>
          </p:cNvPr>
          <p:cNvGrpSpPr/>
          <p:nvPr/>
        </p:nvGrpSpPr>
        <p:grpSpPr>
          <a:xfrm>
            <a:off x="935666" y="2624137"/>
            <a:ext cx="6156391" cy="1609725"/>
            <a:chOff x="935666" y="2624137"/>
            <a:chExt cx="6156391" cy="16097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E3D431D-634F-4A9E-B847-F4AF519C8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666" y="2624137"/>
              <a:ext cx="1209675" cy="1609725"/>
            </a:xfrm>
            <a:prstGeom prst="rect">
              <a:avLst/>
            </a:prstGeom>
          </p:spPr>
        </p:pic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9EA760ED-3482-4AF9-9521-F2C50B6D12FD}"/>
                </a:ext>
              </a:extLst>
            </p:cNvPr>
            <p:cNvSpPr/>
            <p:nvPr/>
          </p:nvSpPr>
          <p:spPr>
            <a:xfrm>
              <a:off x="2145341" y="3069740"/>
              <a:ext cx="1089891" cy="56355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5EDAA55-0D0D-40D7-A05B-FCFAB98B525B}"/>
                </a:ext>
              </a:extLst>
            </p:cNvPr>
            <p:cNvSpPr/>
            <p:nvPr/>
          </p:nvSpPr>
          <p:spPr>
            <a:xfrm>
              <a:off x="3235232" y="2995650"/>
              <a:ext cx="3856825" cy="711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1" algn="ctr">
                <a:lnSpc>
                  <a:spcPct val="150000"/>
                </a:lnSpc>
              </a:pPr>
              <a:r>
                <a: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단일 모델 </a:t>
              </a:r>
              <a:r>
                <a: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Decision Tree, ANN, SVM, k</a:t>
              </a:r>
              <a:r>
                <a: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값이 작은 </a:t>
              </a:r>
              <a:r>
                <a: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K-NN</a:t>
              </a:r>
            </a:p>
            <a:p>
              <a:pPr indent="-11" algn="ctr">
                <a:lnSpc>
                  <a:spcPct val="150000"/>
                </a:lnSpc>
              </a:pPr>
              <a:r>
                <a:rPr lang="en-US" altLang="ko-KR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Bagging</a:t>
              </a:r>
              <a:r>
                <a:rPr lang="ko-KR" altLang="en-US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이나 </a:t>
              </a:r>
              <a:r>
                <a:rPr lang="en-US" altLang="ko-KR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Random Forest </a:t>
              </a:r>
              <a:r>
                <a:rPr lang="ko-KR" altLang="en-US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등을 통해서 분산을 줄이자</a:t>
              </a:r>
              <a:r>
                <a:rPr lang="en-US" altLang="ko-KR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!</a:t>
              </a:r>
              <a:endParaRPr lang="ko-KR" altLang="en-US" sz="1400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39252C2-6773-4AEE-A4CC-0536EB311D95}"/>
              </a:ext>
            </a:extLst>
          </p:cNvPr>
          <p:cNvGrpSpPr/>
          <p:nvPr/>
        </p:nvGrpSpPr>
        <p:grpSpPr>
          <a:xfrm>
            <a:off x="2145341" y="4692868"/>
            <a:ext cx="4163361" cy="711733"/>
            <a:chOff x="2145341" y="2995650"/>
            <a:chExt cx="4163361" cy="711733"/>
          </a:xfrm>
        </p:grpSpPr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BCBF7CC0-767B-49DB-B63E-650811904BEC}"/>
                </a:ext>
              </a:extLst>
            </p:cNvPr>
            <p:cNvSpPr/>
            <p:nvPr/>
          </p:nvSpPr>
          <p:spPr>
            <a:xfrm>
              <a:off x="2145341" y="3069740"/>
              <a:ext cx="1089891" cy="56355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03C2458-6C10-465C-ABDC-1420F57D634B}"/>
                </a:ext>
              </a:extLst>
            </p:cNvPr>
            <p:cNvSpPr/>
            <p:nvPr/>
          </p:nvSpPr>
          <p:spPr>
            <a:xfrm>
              <a:off x="3235232" y="2995650"/>
              <a:ext cx="3073470" cy="711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1" algn="ctr">
                <a:lnSpc>
                  <a:spcPct val="150000"/>
                </a:lnSpc>
              </a:pPr>
              <a:r>
                <a: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단일 모델 </a:t>
              </a:r>
              <a:r>
                <a: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: Logistic Regression, k</a:t>
              </a:r>
              <a:r>
                <a:rPr lang="ko-KR" altLang="en-US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값이 큰 </a:t>
              </a:r>
              <a:r>
                <a: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K-NN</a:t>
              </a:r>
            </a:p>
            <a:p>
              <a:pPr indent="-11" algn="ctr">
                <a:lnSpc>
                  <a:spcPct val="150000"/>
                </a:lnSpc>
              </a:pPr>
              <a:r>
                <a:rPr lang="en-US" altLang="ko-KR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Boosting</a:t>
              </a:r>
              <a:r>
                <a:rPr lang="ko-KR" altLang="en-US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을 통해서 분산을 줄이자</a:t>
              </a:r>
              <a:r>
                <a:rPr lang="en-US" altLang="ko-KR" sz="1400" b="1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!</a:t>
              </a:r>
              <a:endParaRPr lang="ko-KR" altLang="en-US" sz="1400" b="1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F7156ED-CDC0-48EF-A50D-D74012253B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461"/>
          <a:stretch/>
        </p:blipFill>
        <p:spPr>
          <a:xfrm>
            <a:off x="995557" y="4390531"/>
            <a:ext cx="1089891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Background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407803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Ensemble Learning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다양성을 확보한다면 단일 모델보다 앙상블 모델이 좋은 성능을 보이는 건지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?</a:t>
                </a:r>
              </a:p>
              <a:p>
                <a:pPr marL="1200139" lvl="2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4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수식 증명</a:t>
                </a:r>
                <a:endParaRPr lang="en-US" altLang="ko-KR" sz="14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4078039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558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Background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343170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Ensemble learning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VS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single algorithm learning</a:t>
                </a:r>
              </a:p>
              <a:p>
                <a:pPr marL="742939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실제 앙상블 모델들이 단일 모델보다 좋은 성능을 보임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4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i="1" spc="-151" dirty="0">
                  <a:solidFill>
                    <a:sysClr val="windowText" lastClr="00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</m:oMath>
                  </m:oMathPara>
                </a14:m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endParaRPr lang="en-US" altLang="ko-KR" sz="1600" b="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3431709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60C70B1-C83F-4504-892D-F37AB42FE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99" y="2140178"/>
            <a:ext cx="4260208" cy="3774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F849A8-4C6A-4608-832F-67189A631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440" y="2140178"/>
            <a:ext cx="6696361" cy="37746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E8E7789-956A-456F-9ECD-816F315CF449}"/>
              </a:ext>
            </a:extLst>
          </p:cNvPr>
          <p:cNvSpPr/>
          <p:nvPr/>
        </p:nvSpPr>
        <p:spPr>
          <a:xfrm>
            <a:off x="1449132" y="5955341"/>
            <a:ext cx="227434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i="1" spc="-11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https://rajpurkar.github.io/SQuAD-explorer/</a:t>
            </a:r>
          </a:p>
        </p:txBody>
      </p:sp>
    </p:spTree>
    <p:extLst>
      <p:ext uri="{BB962C8B-B14F-4D97-AF65-F5344CB8AC3E}">
        <p14:creationId xmlns:p14="http://schemas.microsoft.com/office/powerpoint/2010/main" val="1226274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C7363D32AED841922872DC7B14D6B5" ma:contentTypeVersion="2" ma:contentTypeDescription="새 문서를 만듭니다." ma:contentTypeScope="" ma:versionID="1fb2c014f52f953255d37e125c7d80de">
  <xsd:schema xmlns:xsd="http://www.w3.org/2001/XMLSchema" xmlns:xs="http://www.w3.org/2001/XMLSchema" xmlns:p="http://schemas.microsoft.com/office/2006/metadata/properties" xmlns:ns3="7e911382-0fe7-4b42-b60f-8f62ce1e92bb" targetNamespace="http://schemas.microsoft.com/office/2006/metadata/properties" ma:root="true" ma:fieldsID="c11ed5114e86517bcc3794aa7dd35b60" ns3:_="">
    <xsd:import namespace="7e911382-0fe7-4b42-b60f-8f62ce1e92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11382-0fe7-4b42-b60f-8f62ce1e9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FC50AE-7DD4-4B2F-A321-CDC0832613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6692F5-0FCB-44F3-AA07-5C3CF3D6138D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7e911382-0fe7-4b42-b60f-8f62ce1e92bb"/>
  </ds:schemaRefs>
</ds:datastoreItem>
</file>

<file path=customXml/itemProps3.xml><?xml version="1.0" encoding="utf-8"?>
<ds:datastoreItem xmlns:ds="http://schemas.openxmlformats.org/officeDocument/2006/customXml" ds:itemID="{9A74D519-CC7A-4F68-80C2-0FAC9E65B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11382-0fe7-4b42-b60f-8f62ce1e9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94602</TotalTime>
  <Words>2239</Words>
  <Application>Microsoft Office PowerPoint</Application>
  <PresentationFormat>와이드스크린</PresentationFormat>
  <Paragraphs>461</Paragraphs>
  <Slides>42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KoPubWorld돋움체 Medium</vt:lpstr>
      <vt:lpstr>KoPubWorld돋움체_Pro Medium</vt:lpstr>
      <vt:lpstr>Wingdings</vt:lpstr>
      <vt:lpstr>Arial</vt:lpstr>
      <vt:lpstr>Cambria Math</vt:lpstr>
      <vt:lpstr>맑은 고딕</vt:lpstr>
      <vt:lpstr>맑은 고딕 Semilight</vt:lpstr>
      <vt:lpstr>Office 테마</vt:lpstr>
      <vt:lpstr>PowerPoint 프레젠테이션</vt:lpstr>
      <vt:lpstr>Ensemble Learning</vt:lpstr>
      <vt:lpstr>Ensemble Learning</vt:lpstr>
      <vt:lpstr>Background</vt:lpstr>
      <vt:lpstr>Background</vt:lpstr>
      <vt:lpstr>Background</vt:lpstr>
      <vt:lpstr>Background</vt:lpstr>
      <vt:lpstr>Background</vt:lpstr>
      <vt:lpstr>Background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Ensemble Learning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허종국[ 학부재학 / 산업경영공학부 ]</dc:creator>
  <cp:lastModifiedBy>changhyun</cp:lastModifiedBy>
  <cp:revision>4362</cp:revision>
  <dcterms:created xsi:type="dcterms:W3CDTF">2020-06-08T11:30:58Z</dcterms:created>
  <dcterms:modified xsi:type="dcterms:W3CDTF">2022-11-29T09:50:02Z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0x01010053C7363D32AED841922872DC7B14D6B5</vt:lpwstr>
  </property>
</Properties>
</file>